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40"/>
  </p:handoutMasterIdLst>
  <p:sldIdLst>
    <p:sldId id="257" r:id="rId3"/>
    <p:sldId id="258" r:id="rId5"/>
    <p:sldId id="261" r:id="rId6"/>
    <p:sldId id="324" r:id="rId7"/>
    <p:sldId id="390" r:id="rId8"/>
    <p:sldId id="270" r:id="rId9"/>
    <p:sldId id="391" r:id="rId10"/>
    <p:sldId id="392" r:id="rId11"/>
    <p:sldId id="393" r:id="rId12"/>
    <p:sldId id="394" r:id="rId13"/>
    <p:sldId id="337" r:id="rId14"/>
    <p:sldId id="332" r:id="rId15"/>
    <p:sldId id="334" r:id="rId16"/>
    <p:sldId id="370" r:id="rId17"/>
    <p:sldId id="371" r:id="rId18"/>
    <p:sldId id="395" r:id="rId19"/>
    <p:sldId id="295" r:id="rId20"/>
    <p:sldId id="373" r:id="rId21"/>
    <p:sldId id="374" r:id="rId22"/>
    <p:sldId id="376" r:id="rId23"/>
    <p:sldId id="377" r:id="rId24"/>
    <p:sldId id="378" r:id="rId25"/>
    <p:sldId id="379" r:id="rId26"/>
    <p:sldId id="372" r:id="rId27"/>
    <p:sldId id="380" r:id="rId28"/>
    <p:sldId id="381" r:id="rId29"/>
    <p:sldId id="383" r:id="rId30"/>
    <p:sldId id="396" r:id="rId31"/>
    <p:sldId id="384" r:id="rId32"/>
    <p:sldId id="385" r:id="rId33"/>
    <p:sldId id="386" r:id="rId34"/>
    <p:sldId id="397" r:id="rId35"/>
    <p:sldId id="387" r:id="rId36"/>
    <p:sldId id="388" r:id="rId37"/>
    <p:sldId id="398" r:id="rId38"/>
    <p:sldId id="389" r:id="rId39"/>
  </p:sldIdLst>
  <p:sldSz cx="12192000" cy="6858000"/>
  <p:notesSz cx="6858000" cy="9144000"/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D5D"/>
    <a:srgbClr val="C00000"/>
    <a:srgbClr val="014723"/>
    <a:srgbClr val="595959"/>
    <a:srgbClr val="CC3300"/>
    <a:srgbClr val="3A6695"/>
    <a:srgbClr val="9CC5FD"/>
    <a:srgbClr val="134263"/>
    <a:srgbClr val="1E2B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2" autoAdjust="0"/>
    <p:restoredTop sz="79746" autoAdjust="0"/>
  </p:normalViewPr>
  <p:slideViewPr>
    <p:cSldViewPr snapToGrid="0">
      <p:cViewPr varScale="1">
        <p:scale>
          <a:sx n="70" d="100"/>
          <a:sy n="70" d="100"/>
        </p:scale>
        <p:origin x="1152" y="-26"/>
      </p:cViewPr>
      <p:guideLst>
        <p:guide orient="horz" pos="2150"/>
        <p:guide pos="37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4" Type="http://schemas.openxmlformats.org/officeDocument/2006/relationships/tags" Target="tags/tag1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E4261-0CDD-45A3-84C2-311859DE5B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已知函数，类，未知处理的数据类型，模板</a:t>
            </a:r>
            <a:endParaRPr lang="en-US" altLang="zh-CN" dirty="0"/>
          </a:p>
          <a:p>
            <a:r>
              <a:rPr lang="zh-CN" altLang="en-US" dirty="0"/>
              <a:t>已知基类的虚函数，未知派生类的具体实现，覆盖（多态）</a:t>
            </a:r>
            <a:endParaRPr lang="en-US" altLang="zh-CN" dirty="0"/>
          </a:p>
          <a:p>
            <a:r>
              <a:rPr lang="zh-CN" altLang="en-US" dirty="0"/>
              <a:t>已知函数功能，未知具体参数类型与组合，重载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最佳答案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基本规则应为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当您想对不同的数据类型执行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相同的功能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时，请使用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模板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b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当您想要对不同的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执行不同类型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相同的数据类型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时，要使用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不同的功能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，请使用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重载函数</a:t>
            </a:r>
            <a:b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注意：程序有些 </a:t>
            </a:r>
            <a:r>
              <a:rPr lang="en-US" altLang="zh-CN" dirty="0"/>
              <a:t>bug</a:t>
            </a:r>
            <a:r>
              <a:rPr lang="zh-CN" altLang="en-US" dirty="0"/>
              <a:t>。当 </a:t>
            </a:r>
            <a:r>
              <a:rPr lang="en-US" altLang="zh-CN" dirty="0"/>
              <a:t>T </a:t>
            </a:r>
            <a:r>
              <a:rPr lang="zh-CN" altLang="en-US" dirty="0"/>
              <a:t>存在默认构造函数时，编译错误。</a:t>
            </a:r>
            <a:endParaRPr lang="en-US" altLang="zh-CN" dirty="0"/>
          </a:p>
          <a:p>
            <a:r>
              <a:rPr lang="zh-CN" altLang="en-US" dirty="0"/>
              <a:t>正确的写法： </a:t>
            </a:r>
            <a:r>
              <a:rPr lang="en-US" altLang="zh-CN" dirty="0"/>
              <a:t>T temp = v1</a:t>
            </a:r>
            <a:r>
              <a:rPr lang="zh-CN" altLang="en-US" dirty="0"/>
              <a:t>； 即使用 </a:t>
            </a:r>
            <a:r>
              <a:rPr lang="en-US" altLang="zh-CN" dirty="0"/>
              <a:t>copy </a:t>
            </a:r>
            <a:r>
              <a:rPr lang="zh-CN" altLang="en-US" dirty="0"/>
              <a:t>构造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04" b="46967"/>
          <a:stretch>
            <a:fillRect/>
          </a:stretch>
        </p:blipFill>
        <p:spPr>
          <a:xfrm>
            <a:off x="0" y="2176476"/>
            <a:ext cx="12209296" cy="287792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2176477"/>
            <a:ext cx="12192000" cy="2877922"/>
          </a:xfrm>
          <a:prstGeom prst="rect">
            <a:avLst/>
          </a:prstGeom>
          <a:gradFill>
            <a:gsLst>
              <a:gs pos="0">
                <a:srgbClr val="014723"/>
              </a:gs>
              <a:gs pos="59000">
                <a:srgbClr val="014723">
                  <a:alpha val="60000"/>
                </a:srgbClr>
              </a:gs>
              <a:gs pos="100000">
                <a:srgbClr val="014723">
                  <a:alpha val="1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223683" y="2729511"/>
            <a:ext cx="974463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6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Template</a:t>
            </a:r>
            <a:endParaRPr lang="en-US" altLang="zh-CN" sz="60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2565806" y="3990096"/>
            <a:ext cx="7060388" cy="523196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中山大学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计算机学院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4275305" y="5644929"/>
            <a:ext cx="1705868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zh-CN" altLang="en-US" b="1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主讲人</a:t>
            </a:r>
            <a:r>
              <a:rPr lang="zh-CN" altLang="en-US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 dirty="0">
              <a:solidFill>
                <a:srgbClr val="0147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7"/>
          <p:cNvSpPr txBox="1"/>
          <p:nvPr/>
        </p:nvSpPr>
        <p:spPr>
          <a:xfrm>
            <a:off x="7730487" y="5644929"/>
            <a:ext cx="1197610" cy="397510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中山大学</a:t>
            </a:r>
            <a:endParaRPr lang="zh-CN" altLang="en-US" sz="2000" dirty="0">
              <a:solidFill>
                <a:srgbClr val="0147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Freeform 7"/>
          <p:cNvSpPr>
            <a:spLocks noChangeAspect="1" noEditPoints="1"/>
          </p:cNvSpPr>
          <p:nvPr/>
        </p:nvSpPr>
        <p:spPr bwMode="auto">
          <a:xfrm>
            <a:off x="3416978" y="5611849"/>
            <a:ext cx="462900" cy="466244"/>
          </a:xfrm>
          <a:custGeom>
            <a:avLst/>
            <a:gdLst>
              <a:gd name="T0" fmla="*/ 661 w 904"/>
              <a:gd name="T1" fmla="*/ 461 h 905"/>
              <a:gd name="T2" fmla="*/ 661 w 904"/>
              <a:gd name="T3" fmla="*/ 339 h 905"/>
              <a:gd name="T4" fmla="*/ 605 w 904"/>
              <a:gd name="T5" fmla="*/ 339 h 905"/>
              <a:gd name="T6" fmla="*/ 605 w 904"/>
              <a:gd name="T7" fmla="*/ 461 h 905"/>
              <a:gd name="T8" fmla="*/ 456 w 904"/>
              <a:gd name="T9" fmla="*/ 610 h 905"/>
              <a:gd name="T10" fmla="*/ 453 w 904"/>
              <a:gd name="T11" fmla="*/ 610 h 905"/>
              <a:gd name="T12" fmla="*/ 452 w 904"/>
              <a:gd name="T13" fmla="*/ 610 h 905"/>
              <a:gd name="T14" fmla="*/ 451 w 904"/>
              <a:gd name="T15" fmla="*/ 610 h 905"/>
              <a:gd name="T16" fmla="*/ 448 w 904"/>
              <a:gd name="T17" fmla="*/ 610 h 905"/>
              <a:gd name="T18" fmla="*/ 299 w 904"/>
              <a:gd name="T19" fmla="*/ 461 h 905"/>
              <a:gd name="T20" fmla="*/ 299 w 904"/>
              <a:gd name="T21" fmla="*/ 339 h 905"/>
              <a:gd name="T22" fmla="*/ 244 w 904"/>
              <a:gd name="T23" fmla="*/ 339 h 905"/>
              <a:gd name="T24" fmla="*/ 244 w 904"/>
              <a:gd name="T25" fmla="*/ 461 h 905"/>
              <a:gd name="T26" fmla="*/ 419 w 904"/>
              <a:gd name="T27" fmla="*/ 664 h 905"/>
              <a:gd name="T28" fmla="*/ 419 w 904"/>
              <a:gd name="T29" fmla="*/ 752 h 905"/>
              <a:gd name="T30" fmla="*/ 295 w 904"/>
              <a:gd name="T31" fmla="*/ 787 h 905"/>
              <a:gd name="T32" fmla="*/ 610 w 904"/>
              <a:gd name="T33" fmla="*/ 787 h 905"/>
              <a:gd name="T34" fmla="*/ 484 w 904"/>
              <a:gd name="T35" fmla="*/ 751 h 905"/>
              <a:gd name="T36" fmla="*/ 484 w 904"/>
              <a:gd name="T37" fmla="*/ 664 h 905"/>
              <a:gd name="T38" fmla="*/ 661 w 904"/>
              <a:gd name="T39" fmla="*/ 461 h 905"/>
              <a:gd name="T40" fmla="*/ 450 w 904"/>
              <a:gd name="T41" fmla="*/ 558 h 905"/>
              <a:gd name="T42" fmla="*/ 452 w 904"/>
              <a:gd name="T43" fmla="*/ 558 h 905"/>
              <a:gd name="T44" fmla="*/ 454 w 904"/>
              <a:gd name="T45" fmla="*/ 558 h 905"/>
              <a:gd name="T46" fmla="*/ 554 w 904"/>
              <a:gd name="T47" fmla="*/ 459 h 905"/>
              <a:gd name="T48" fmla="*/ 554 w 904"/>
              <a:gd name="T49" fmla="*/ 218 h 905"/>
              <a:gd name="T50" fmla="*/ 454 w 904"/>
              <a:gd name="T51" fmla="*/ 118 h 905"/>
              <a:gd name="T52" fmla="*/ 452 w 904"/>
              <a:gd name="T53" fmla="*/ 118 h 905"/>
              <a:gd name="T54" fmla="*/ 450 w 904"/>
              <a:gd name="T55" fmla="*/ 118 h 905"/>
              <a:gd name="T56" fmla="*/ 351 w 904"/>
              <a:gd name="T57" fmla="*/ 218 h 905"/>
              <a:gd name="T58" fmla="*/ 351 w 904"/>
              <a:gd name="T59" fmla="*/ 459 h 905"/>
              <a:gd name="T60" fmla="*/ 450 w 904"/>
              <a:gd name="T61" fmla="*/ 558 h 905"/>
              <a:gd name="T62" fmla="*/ 452 w 904"/>
              <a:gd name="T63" fmla="*/ 0 h 905"/>
              <a:gd name="T64" fmla="*/ 904 w 904"/>
              <a:gd name="T65" fmla="*/ 453 h 905"/>
              <a:gd name="T66" fmla="*/ 452 w 904"/>
              <a:gd name="T67" fmla="*/ 905 h 905"/>
              <a:gd name="T68" fmla="*/ 0 w 904"/>
              <a:gd name="T69" fmla="*/ 453 h 905"/>
              <a:gd name="T70" fmla="*/ 452 w 904"/>
              <a:gd name="T71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04" h="905">
                <a:moveTo>
                  <a:pt x="661" y="461"/>
                </a:moveTo>
                <a:lnTo>
                  <a:pt x="661" y="339"/>
                </a:lnTo>
                <a:cubicBezTo>
                  <a:pt x="661" y="304"/>
                  <a:pt x="605" y="304"/>
                  <a:pt x="605" y="339"/>
                </a:cubicBezTo>
                <a:lnTo>
                  <a:pt x="605" y="461"/>
                </a:lnTo>
                <a:cubicBezTo>
                  <a:pt x="605" y="543"/>
                  <a:pt x="538" y="610"/>
                  <a:pt x="456" y="610"/>
                </a:cubicBezTo>
                <a:cubicBezTo>
                  <a:pt x="455" y="610"/>
                  <a:pt x="454" y="610"/>
                  <a:pt x="453" y="610"/>
                </a:cubicBezTo>
                <a:lnTo>
                  <a:pt x="452" y="610"/>
                </a:lnTo>
                <a:lnTo>
                  <a:pt x="451" y="610"/>
                </a:lnTo>
                <a:cubicBezTo>
                  <a:pt x="450" y="610"/>
                  <a:pt x="449" y="610"/>
                  <a:pt x="448" y="610"/>
                </a:cubicBezTo>
                <a:cubicBezTo>
                  <a:pt x="366" y="610"/>
                  <a:pt x="299" y="543"/>
                  <a:pt x="299" y="461"/>
                </a:cubicBezTo>
                <a:lnTo>
                  <a:pt x="299" y="339"/>
                </a:lnTo>
                <a:cubicBezTo>
                  <a:pt x="299" y="304"/>
                  <a:pt x="244" y="304"/>
                  <a:pt x="244" y="339"/>
                </a:cubicBezTo>
                <a:cubicBezTo>
                  <a:pt x="244" y="355"/>
                  <a:pt x="244" y="461"/>
                  <a:pt x="244" y="461"/>
                </a:cubicBezTo>
                <a:cubicBezTo>
                  <a:pt x="244" y="564"/>
                  <a:pt x="320" y="650"/>
                  <a:pt x="419" y="664"/>
                </a:cubicBezTo>
                <a:lnTo>
                  <a:pt x="419" y="752"/>
                </a:lnTo>
                <a:lnTo>
                  <a:pt x="295" y="787"/>
                </a:lnTo>
                <a:lnTo>
                  <a:pt x="610" y="787"/>
                </a:lnTo>
                <a:lnTo>
                  <a:pt x="484" y="751"/>
                </a:lnTo>
                <a:lnTo>
                  <a:pt x="484" y="664"/>
                </a:lnTo>
                <a:cubicBezTo>
                  <a:pt x="584" y="650"/>
                  <a:pt x="661" y="564"/>
                  <a:pt x="661" y="461"/>
                </a:cubicBezTo>
                <a:close/>
                <a:moveTo>
                  <a:pt x="450" y="558"/>
                </a:moveTo>
                <a:cubicBezTo>
                  <a:pt x="451" y="558"/>
                  <a:pt x="451" y="558"/>
                  <a:pt x="452" y="558"/>
                </a:cubicBezTo>
                <a:cubicBezTo>
                  <a:pt x="453" y="558"/>
                  <a:pt x="453" y="558"/>
                  <a:pt x="454" y="558"/>
                </a:cubicBezTo>
                <a:cubicBezTo>
                  <a:pt x="509" y="558"/>
                  <a:pt x="554" y="514"/>
                  <a:pt x="554" y="459"/>
                </a:cubicBezTo>
                <a:lnTo>
                  <a:pt x="554" y="218"/>
                </a:lnTo>
                <a:cubicBezTo>
                  <a:pt x="554" y="163"/>
                  <a:pt x="509" y="118"/>
                  <a:pt x="454" y="118"/>
                </a:cubicBezTo>
                <a:cubicBezTo>
                  <a:pt x="453" y="118"/>
                  <a:pt x="453" y="118"/>
                  <a:pt x="452" y="118"/>
                </a:cubicBezTo>
                <a:cubicBezTo>
                  <a:pt x="452" y="118"/>
                  <a:pt x="451" y="118"/>
                  <a:pt x="450" y="118"/>
                </a:cubicBezTo>
                <a:cubicBezTo>
                  <a:pt x="395" y="118"/>
                  <a:pt x="351" y="163"/>
                  <a:pt x="351" y="218"/>
                </a:cubicBezTo>
                <a:lnTo>
                  <a:pt x="351" y="459"/>
                </a:lnTo>
                <a:cubicBezTo>
                  <a:pt x="351" y="514"/>
                  <a:pt x="395" y="558"/>
                  <a:pt x="450" y="558"/>
                </a:cubicBezTo>
                <a:close/>
                <a:moveTo>
                  <a:pt x="452" y="0"/>
                </a:moveTo>
                <a:cubicBezTo>
                  <a:pt x="702" y="0"/>
                  <a:pt x="904" y="203"/>
                  <a:pt x="904" y="453"/>
                </a:cubicBezTo>
                <a:cubicBezTo>
                  <a:pt x="904" y="702"/>
                  <a:pt x="702" y="905"/>
                  <a:pt x="452" y="905"/>
                </a:cubicBezTo>
                <a:cubicBezTo>
                  <a:pt x="202" y="905"/>
                  <a:pt x="0" y="702"/>
                  <a:pt x="0" y="453"/>
                </a:cubicBezTo>
                <a:cubicBezTo>
                  <a:pt x="0" y="203"/>
                  <a:pt x="202" y="0"/>
                  <a:pt x="452" y="0"/>
                </a:cubicBezTo>
                <a:close/>
              </a:path>
            </a:pathLst>
          </a:custGeom>
          <a:solidFill>
            <a:srgbClr val="014723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8"/>
          <p:cNvSpPr>
            <a:spLocks noChangeAspect="1" noEditPoints="1"/>
          </p:cNvSpPr>
          <p:nvPr/>
        </p:nvSpPr>
        <p:spPr bwMode="auto">
          <a:xfrm>
            <a:off x="7117680" y="5611848"/>
            <a:ext cx="464288" cy="466246"/>
          </a:xfrm>
          <a:custGeom>
            <a:avLst/>
            <a:gdLst>
              <a:gd name="T0" fmla="*/ 422 w 422"/>
              <a:gd name="T1" fmla="*/ 211 h 422"/>
              <a:gd name="T2" fmla="*/ 0 w 422"/>
              <a:gd name="T3" fmla="*/ 211 h 422"/>
              <a:gd name="T4" fmla="*/ 340 w 422"/>
              <a:gd name="T5" fmla="*/ 117 h 422"/>
              <a:gd name="T6" fmla="*/ 345 w 422"/>
              <a:gd name="T7" fmla="*/ 123 h 422"/>
              <a:gd name="T8" fmla="*/ 344 w 422"/>
              <a:gd name="T9" fmla="*/ 226 h 422"/>
              <a:gd name="T10" fmla="*/ 340 w 422"/>
              <a:gd name="T11" fmla="*/ 227 h 422"/>
              <a:gd name="T12" fmla="*/ 217 w 422"/>
              <a:gd name="T13" fmla="*/ 226 h 422"/>
              <a:gd name="T14" fmla="*/ 215 w 422"/>
              <a:gd name="T15" fmla="*/ 222 h 422"/>
              <a:gd name="T16" fmla="*/ 286 w 422"/>
              <a:gd name="T17" fmla="*/ 164 h 422"/>
              <a:gd name="T18" fmla="*/ 215 w 422"/>
              <a:gd name="T19" fmla="*/ 171 h 422"/>
              <a:gd name="T20" fmla="*/ 217 w 422"/>
              <a:gd name="T21" fmla="*/ 119 h 422"/>
              <a:gd name="T22" fmla="*/ 220 w 422"/>
              <a:gd name="T23" fmla="*/ 117 h 422"/>
              <a:gd name="T24" fmla="*/ 220 w 422"/>
              <a:gd name="T25" fmla="*/ 96 h 422"/>
              <a:gd name="T26" fmla="*/ 202 w 422"/>
              <a:gd name="T27" fmla="*/ 104 h 422"/>
              <a:gd name="T28" fmla="*/ 194 w 422"/>
              <a:gd name="T29" fmla="*/ 174 h 422"/>
              <a:gd name="T30" fmla="*/ 186 w 422"/>
              <a:gd name="T31" fmla="*/ 166 h 422"/>
              <a:gd name="T32" fmla="*/ 137 w 422"/>
              <a:gd name="T33" fmla="*/ 151 h 422"/>
              <a:gd name="T34" fmla="*/ 54 w 422"/>
              <a:gd name="T35" fmla="*/ 173 h 422"/>
              <a:gd name="T36" fmla="*/ 77 w 422"/>
              <a:gd name="T37" fmla="*/ 243 h 422"/>
              <a:gd name="T38" fmla="*/ 81 w 422"/>
              <a:gd name="T39" fmla="*/ 192 h 422"/>
              <a:gd name="T40" fmla="*/ 81 w 422"/>
              <a:gd name="T41" fmla="*/ 256 h 422"/>
              <a:gd name="T42" fmla="*/ 106 w 422"/>
              <a:gd name="T43" fmla="*/ 350 h 422"/>
              <a:gd name="T44" fmla="*/ 112 w 422"/>
              <a:gd name="T45" fmla="*/ 272 h 422"/>
              <a:gd name="T46" fmla="*/ 137 w 422"/>
              <a:gd name="T47" fmla="*/ 350 h 422"/>
              <a:gd name="T48" fmla="*/ 137 w 422"/>
              <a:gd name="T49" fmla="*/ 256 h 422"/>
              <a:gd name="T50" fmla="*/ 137 w 422"/>
              <a:gd name="T51" fmla="*/ 192 h 422"/>
              <a:gd name="T52" fmla="*/ 162 w 422"/>
              <a:gd name="T53" fmla="*/ 192 h 422"/>
              <a:gd name="T54" fmla="*/ 186 w 422"/>
              <a:gd name="T55" fmla="*/ 185 h 422"/>
              <a:gd name="T56" fmla="*/ 194 w 422"/>
              <a:gd name="T57" fmla="*/ 222 h 422"/>
              <a:gd name="T58" fmla="*/ 202 w 422"/>
              <a:gd name="T59" fmla="*/ 240 h 422"/>
              <a:gd name="T60" fmla="*/ 220 w 422"/>
              <a:gd name="T61" fmla="*/ 248 h 422"/>
              <a:gd name="T62" fmla="*/ 359 w 422"/>
              <a:gd name="T63" fmla="*/ 240 h 422"/>
              <a:gd name="T64" fmla="*/ 366 w 422"/>
              <a:gd name="T65" fmla="*/ 222 h 422"/>
              <a:gd name="T66" fmla="*/ 359 w 422"/>
              <a:gd name="T67" fmla="*/ 104 h 422"/>
              <a:gd name="T68" fmla="*/ 220 w 422"/>
              <a:gd name="T69" fmla="*/ 96 h 422"/>
              <a:gd name="T70" fmla="*/ 344 w 422"/>
              <a:gd name="T71" fmla="*/ 277 h 422"/>
              <a:gd name="T72" fmla="*/ 346 w 422"/>
              <a:gd name="T73" fmla="*/ 351 h 422"/>
              <a:gd name="T74" fmla="*/ 298 w 422"/>
              <a:gd name="T75" fmla="*/ 277 h 422"/>
              <a:gd name="T76" fmla="*/ 250 w 422"/>
              <a:gd name="T77" fmla="*/ 351 h 422"/>
              <a:gd name="T78" fmla="*/ 244 w 422"/>
              <a:gd name="T79" fmla="*/ 277 h 422"/>
              <a:gd name="T80" fmla="*/ 221 w 422"/>
              <a:gd name="T81" fmla="*/ 254 h 422"/>
              <a:gd name="T82" fmla="*/ 109 w 422"/>
              <a:gd name="T83" fmla="*/ 75 h 422"/>
              <a:gd name="T84" fmla="*/ 109 w 422"/>
              <a:gd name="T85" fmla="*/ 146 h 422"/>
              <a:gd name="T86" fmla="*/ 109 w 422"/>
              <a:gd name="T87" fmla="*/ 75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22" h="422">
                <a:moveTo>
                  <a:pt x="211" y="0"/>
                </a:moveTo>
                <a:cubicBezTo>
                  <a:pt x="327" y="0"/>
                  <a:pt x="422" y="94"/>
                  <a:pt x="422" y="211"/>
                </a:cubicBezTo>
                <a:cubicBezTo>
                  <a:pt x="422" y="327"/>
                  <a:pt x="327" y="422"/>
                  <a:pt x="211" y="422"/>
                </a:cubicBezTo>
                <a:cubicBezTo>
                  <a:pt x="94" y="422"/>
                  <a:pt x="0" y="327"/>
                  <a:pt x="0" y="211"/>
                </a:cubicBezTo>
                <a:cubicBezTo>
                  <a:pt x="0" y="94"/>
                  <a:pt x="94" y="0"/>
                  <a:pt x="211" y="0"/>
                </a:cubicBezTo>
                <a:close/>
                <a:moveTo>
                  <a:pt x="340" y="117"/>
                </a:moveTo>
                <a:cubicBezTo>
                  <a:pt x="341" y="117"/>
                  <a:pt x="343" y="118"/>
                  <a:pt x="344" y="119"/>
                </a:cubicBezTo>
                <a:cubicBezTo>
                  <a:pt x="345" y="120"/>
                  <a:pt x="345" y="121"/>
                  <a:pt x="345" y="123"/>
                </a:cubicBezTo>
                <a:lnTo>
                  <a:pt x="345" y="222"/>
                </a:lnTo>
                <a:cubicBezTo>
                  <a:pt x="345" y="223"/>
                  <a:pt x="345" y="225"/>
                  <a:pt x="344" y="226"/>
                </a:cubicBezTo>
                <a:lnTo>
                  <a:pt x="344" y="226"/>
                </a:lnTo>
                <a:cubicBezTo>
                  <a:pt x="343" y="227"/>
                  <a:pt x="341" y="227"/>
                  <a:pt x="340" y="227"/>
                </a:cubicBezTo>
                <a:lnTo>
                  <a:pt x="220" y="227"/>
                </a:lnTo>
                <a:cubicBezTo>
                  <a:pt x="219" y="227"/>
                  <a:pt x="218" y="227"/>
                  <a:pt x="217" y="226"/>
                </a:cubicBezTo>
                <a:lnTo>
                  <a:pt x="217" y="226"/>
                </a:lnTo>
                <a:cubicBezTo>
                  <a:pt x="216" y="225"/>
                  <a:pt x="215" y="223"/>
                  <a:pt x="215" y="222"/>
                </a:cubicBezTo>
                <a:lnTo>
                  <a:pt x="215" y="179"/>
                </a:lnTo>
                <a:lnTo>
                  <a:pt x="286" y="164"/>
                </a:lnTo>
                <a:lnTo>
                  <a:pt x="286" y="162"/>
                </a:lnTo>
                <a:lnTo>
                  <a:pt x="215" y="171"/>
                </a:lnTo>
                <a:lnTo>
                  <a:pt x="215" y="123"/>
                </a:lnTo>
                <a:cubicBezTo>
                  <a:pt x="215" y="121"/>
                  <a:pt x="216" y="120"/>
                  <a:pt x="217" y="119"/>
                </a:cubicBezTo>
                <a:lnTo>
                  <a:pt x="217" y="119"/>
                </a:lnTo>
                <a:cubicBezTo>
                  <a:pt x="218" y="118"/>
                  <a:pt x="219" y="117"/>
                  <a:pt x="220" y="117"/>
                </a:cubicBezTo>
                <a:lnTo>
                  <a:pt x="340" y="117"/>
                </a:lnTo>
                <a:close/>
                <a:moveTo>
                  <a:pt x="220" y="96"/>
                </a:moveTo>
                <a:cubicBezTo>
                  <a:pt x="213" y="96"/>
                  <a:pt x="206" y="99"/>
                  <a:pt x="202" y="104"/>
                </a:cubicBezTo>
                <a:lnTo>
                  <a:pt x="202" y="104"/>
                </a:lnTo>
                <a:cubicBezTo>
                  <a:pt x="197" y="109"/>
                  <a:pt x="194" y="115"/>
                  <a:pt x="194" y="123"/>
                </a:cubicBezTo>
                <a:lnTo>
                  <a:pt x="194" y="174"/>
                </a:lnTo>
                <a:lnTo>
                  <a:pt x="186" y="175"/>
                </a:lnTo>
                <a:lnTo>
                  <a:pt x="186" y="166"/>
                </a:lnTo>
                <a:lnTo>
                  <a:pt x="162" y="166"/>
                </a:lnTo>
                <a:lnTo>
                  <a:pt x="137" y="151"/>
                </a:lnTo>
                <a:lnTo>
                  <a:pt x="77" y="151"/>
                </a:lnTo>
                <a:cubicBezTo>
                  <a:pt x="64" y="151"/>
                  <a:pt x="54" y="161"/>
                  <a:pt x="54" y="173"/>
                </a:cubicBezTo>
                <a:lnTo>
                  <a:pt x="54" y="243"/>
                </a:lnTo>
                <a:lnTo>
                  <a:pt x="77" y="243"/>
                </a:lnTo>
                <a:lnTo>
                  <a:pt x="77" y="192"/>
                </a:lnTo>
                <a:lnTo>
                  <a:pt x="81" y="192"/>
                </a:lnTo>
                <a:lnTo>
                  <a:pt x="81" y="243"/>
                </a:lnTo>
                <a:lnTo>
                  <a:pt x="81" y="256"/>
                </a:lnTo>
                <a:lnTo>
                  <a:pt x="81" y="350"/>
                </a:lnTo>
                <a:lnTo>
                  <a:pt x="106" y="350"/>
                </a:lnTo>
                <a:lnTo>
                  <a:pt x="106" y="272"/>
                </a:lnTo>
                <a:lnTo>
                  <a:pt x="112" y="272"/>
                </a:lnTo>
                <a:lnTo>
                  <a:pt x="112" y="350"/>
                </a:lnTo>
                <a:lnTo>
                  <a:pt x="137" y="350"/>
                </a:lnTo>
                <a:lnTo>
                  <a:pt x="137" y="336"/>
                </a:lnTo>
                <a:lnTo>
                  <a:pt x="137" y="256"/>
                </a:lnTo>
                <a:lnTo>
                  <a:pt x="137" y="243"/>
                </a:lnTo>
                <a:lnTo>
                  <a:pt x="137" y="192"/>
                </a:lnTo>
                <a:lnTo>
                  <a:pt x="137" y="177"/>
                </a:lnTo>
                <a:lnTo>
                  <a:pt x="162" y="192"/>
                </a:lnTo>
                <a:lnTo>
                  <a:pt x="186" y="192"/>
                </a:lnTo>
                <a:lnTo>
                  <a:pt x="186" y="185"/>
                </a:lnTo>
                <a:lnTo>
                  <a:pt x="194" y="184"/>
                </a:lnTo>
                <a:lnTo>
                  <a:pt x="194" y="222"/>
                </a:lnTo>
                <a:cubicBezTo>
                  <a:pt x="194" y="229"/>
                  <a:pt x="197" y="236"/>
                  <a:pt x="202" y="240"/>
                </a:cubicBezTo>
                <a:lnTo>
                  <a:pt x="202" y="240"/>
                </a:lnTo>
                <a:lnTo>
                  <a:pt x="202" y="241"/>
                </a:lnTo>
                <a:cubicBezTo>
                  <a:pt x="207" y="245"/>
                  <a:pt x="213" y="248"/>
                  <a:pt x="220" y="248"/>
                </a:cubicBezTo>
                <a:lnTo>
                  <a:pt x="340" y="248"/>
                </a:lnTo>
                <a:cubicBezTo>
                  <a:pt x="347" y="248"/>
                  <a:pt x="354" y="245"/>
                  <a:pt x="359" y="240"/>
                </a:cubicBezTo>
                <a:lnTo>
                  <a:pt x="359" y="241"/>
                </a:lnTo>
                <a:cubicBezTo>
                  <a:pt x="363" y="236"/>
                  <a:pt x="366" y="229"/>
                  <a:pt x="366" y="222"/>
                </a:cubicBezTo>
                <a:lnTo>
                  <a:pt x="366" y="123"/>
                </a:lnTo>
                <a:cubicBezTo>
                  <a:pt x="366" y="115"/>
                  <a:pt x="363" y="109"/>
                  <a:pt x="359" y="104"/>
                </a:cubicBezTo>
                <a:cubicBezTo>
                  <a:pt x="354" y="99"/>
                  <a:pt x="347" y="96"/>
                  <a:pt x="340" y="96"/>
                </a:cubicBezTo>
                <a:lnTo>
                  <a:pt x="220" y="96"/>
                </a:lnTo>
                <a:close/>
                <a:moveTo>
                  <a:pt x="344" y="254"/>
                </a:moveTo>
                <a:lnTo>
                  <a:pt x="344" y="277"/>
                </a:lnTo>
                <a:lnTo>
                  <a:pt x="325" y="277"/>
                </a:lnTo>
                <a:lnTo>
                  <a:pt x="346" y="351"/>
                </a:lnTo>
                <a:lnTo>
                  <a:pt x="319" y="351"/>
                </a:lnTo>
                <a:lnTo>
                  <a:pt x="298" y="277"/>
                </a:lnTo>
                <a:lnTo>
                  <a:pt x="271" y="277"/>
                </a:lnTo>
                <a:lnTo>
                  <a:pt x="250" y="351"/>
                </a:lnTo>
                <a:lnTo>
                  <a:pt x="223" y="351"/>
                </a:lnTo>
                <a:lnTo>
                  <a:pt x="244" y="277"/>
                </a:lnTo>
                <a:lnTo>
                  <a:pt x="221" y="277"/>
                </a:lnTo>
                <a:lnTo>
                  <a:pt x="221" y="254"/>
                </a:lnTo>
                <a:lnTo>
                  <a:pt x="344" y="254"/>
                </a:lnTo>
                <a:close/>
                <a:moveTo>
                  <a:pt x="109" y="75"/>
                </a:moveTo>
                <a:cubicBezTo>
                  <a:pt x="129" y="75"/>
                  <a:pt x="145" y="91"/>
                  <a:pt x="145" y="111"/>
                </a:cubicBezTo>
                <a:cubicBezTo>
                  <a:pt x="145" y="130"/>
                  <a:pt x="129" y="146"/>
                  <a:pt x="109" y="146"/>
                </a:cubicBezTo>
                <a:cubicBezTo>
                  <a:pt x="90" y="146"/>
                  <a:pt x="74" y="130"/>
                  <a:pt x="74" y="111"/>
                </a:cubicBezTo>
                <a:cubicBezTo>
                  <a:pt x="74" y="91"/>
                  <a:pt x="90" y="75"/>
                  <a:pt x="109" y="75"/>
                </a:cubicBezTo>
                <a:close/>
              </a:path>
            </a:pathLst>
          </a:custGeom>
          <a:solidFill>
            <a:srgbClr val="014723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28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Florian Bur - The Wa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-609600" y="6311900"/>
            <a:ext cx="406400" cy="4064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0" r="2284" b="11992"/>
          <a:stretch>
            <a:fillRect/>
          </a:stretch>
        </p:blipFill>
        <p:spPr>
          <a:xfrm>
            <a:off x="4339400" y="923192"/>
            <a:ext cx="3433000" cy="10726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audio>
              <p:cMediaNode vol="100000" numSld="10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marL="0" lvl="2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函数模板 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  <a:sym typeface="+mn-ea"/>
              </a:rPr>
              <a:t>实例化（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  <a:sym typeface="+mn-ea"/>
              </a:rPr>
              <a:t>instantiation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学论网-矩形 1"/>
          <p:cNvSpPr/>
          <p:nvPr/>
        </p:nvSpPr>
        <p:spPr>
          <a:xfrm>
            <a:off x="684530" y="1766570"/>
            <a:ext cx="10661015" cy="4761865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20" name="学论网-www.xuelun.me"/>
          <p:cNvSpPr txBox="1"/>
          <p:nvPr/>
        </p:nvSpPr>
        <p:spPr>
          <a:xfrm>
            <a:off x="812800" y="1856740"/>
            <a:ext cx="10280015" cy="41678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457200" indent="-457200">
              <a:lnSpc>
                <a:spcPct val="140000"/>
              </a:lnSpc>
              <a:spcBef>
                <a:spcPct val="0"/>
              </a:spcBef>
            </a:pPr>
            <a:r>
              <a:rPr lang="zh-CN" altLang="en-US" sz="2800" dirty="0">
                <a:solidFill>
                  <a:srgbClr val="FF0000"/>
                </a:solidFill>
              </a:rPr>
              <a:t>调用函数模板的过程：</a:t>
            </a:r>
            <a:endParaRPr lang="zh-CN" altLang="en-US" sz="2800" dirty="0">
              <a:solidFill>
                <a:srgbClr val="FF0000"/>
              </a:solidFill>
            </a:endParaRPr>
          </a:p>
          <a:p>
            <a:pPr marL="457200" indent="-457200">
              <a:lnSpc>
                <a:spcPct val="140000"/>
              </a:lnSpc>
              <a:spcBef>
                <a:spcPct val="0"/>
              </a:spcBef>
              <a:buFontTx/>
              <a:buAutoNum type="arabicPeriod"/>
            </a:pPr>
            <a:r>
              <a:rPr lang="zh-CN" altLang="en-US" sz="2800" dirty="0"/>
              <a:t>模板</a:t>
            </a:r>
            <a:r>
              <a:rPr lang="zh-CN" altLang="en-US" sz="2800" b="1" dirty="0">
                <a:solidFill>
                  <a:srgbClr val="FF0000"/>
                </a:solidFill>
              </a:rPr>
              <a:t>实参推断</a:t>
            </a:r>
            <a:r>
              <a:rPr lang="zh-CN" altLang="en-US" sz="2800" dirty="0"/>
              <a:t>（</a:t>
            </a:r>
            <a:r>
              <a:rPr lang="en-US" altLang="zh-CN" sz="2800" dirty="0"/>
              <a:t>template </a:t>
            </a:r>
            <a:r>
              <a:rPr lang="en-US" altLang="zh-CN" sz="2800" i="1" dirty="0"/>
              <a:t>argument deduction</a:t>
            </a:r>
            <a:r>
              <a:rPr lang="zh-CN" altLang="en-US" sz="2800" dirty="0"/>
              <a:t>）：编译器根据函数调用中所给出的</a:t>
            </a:r>
            <a:r>
              <a:rPr lang="zh-CN" altLang="en-US" sz="2800" b="1" dirty="0"/>
              <a:t>实参的类型</a:t>
            </a:r>
            <a:r>
              <a:rPr lang="zh-CN" altLang="en-US" sz="2800" dirty="0"/>
              <a:t>，确定相应的</a:t>
            </a:r>
            <a:r>
              <a:rPr lang="zh-CN" altLang="en-US" sz="2800" b="1" dirty="0"/>
              <a:t>模板实参</a:t>
            </a:r>
            <a:r>
              <a:rPr lang="zh-CN" altLang="en-US" sz="2800" dirty="0"/>
              <a:t>。</a:t>
            </a:r>
            <a:endParaRPr lang="zh-CN" altLang="en-US" sz="2800" dirty="0"/>
          </a:p>
          <a:p>
            <a:pPr marL="457200" indent="-457200">
              <a:lnSpc>
                <a:spcPct val="140000"/>
              </a:lnSpc>
              <a:spcBef>
                <a:spcPct val="0"/>
              </a:spcBef>
              <a:buFontTx/>
              <a:buAutoNum type="arabicPeriod"/>
            </a:pPr>
            <a:r>
              <a:rPr lang="zh-CN" altLang="en-US" sz="2800" dirty="0"/>
              <a:t>函数模板的</a:t>
            </a:r>
            <a:r>
              <a:rPr lang="zh-CN" altLang="en-US" sz="2800" dirty="0">
                <a:solidFill>
                  <a:srgbClr val="FF0000"/>
                </a:solidFill>
              </a:rPr>
              <a:t>实例化</a:t>
            </a:r>
            <a:r>
              <a:rPr lang="zh-CN" altLang="en-US" sz="2800" dirty="0"/>
              <a:t>（</a:t>
            </a:r>
            <a:r>
              <a:rPr lang="en-US" altLang="zh-CN" sz="2800" i="1" dirty="0"/>
              <a:t>instantiation</a:t>
            </a:r>
            <a:r>
              <a:rPr lang="zh-CN" altLang="en-US" sz="2800" dirty="0"/>
              <a:t>）：</a:t>
            </a:r>
            <a:r>
              <a:rPr lang="zh-CN" altLang="en-US" sz="2800" dirty="0">
                <a:highlight>
                  <a:srgbClr val="FFFF00"/>
                </a:highlight>
              </a:rPr>
              <a:t>模板实参确定之后，编译器就使用模板实参代替相应的模板形参</a:t>
            </a:r>
            <a:r>
              <a:rPr lang="zh-CN" altLang="en-US" sz="2800" dirty="0"/>
              <a:t>，产生并编译函数模板的一个特定版本（称为函数模板的一个</a:t>
            </a:r>
            <a:r>
              <a:rPr lang="zh-CN" altLang="en-US" sz="2800" dirty="0">
                <a:solidFill>
                  <a:srgbClr val="FF0000"/>
                </a:solidFill>
              </a:rPr>
              <a:t>实例</a:t>
            </a:r>
            <a:r>
              <a:rPr lang="zh-CN" altLang="en-US" sz="2800" dirty="0"/>
              <a:t>（</a:t>
            </a:r>
            <a:r>
              <a:rPr lang="en-US" altLang="zh-CN" sz="2800" dirty="0"/>
              <a:t>instance</a:t>
            </a:r>
            <a:r>
              <a:rPr lang="zh-CN" altLang="en-US" sz="2800" dirty="0"/>
              <a:t>））（注意：此过程中</a:t>
            </a:r>
            <a:r>
              <a:rPr lang="zh-CN" altLang="en-US" sz="2800" b="1" dirty="0"/>
              <a:t>不进行常规隐式类型转换</a:t>
            </a:r>
            <a:r>
              <a:rPr lang="zh-CN" altLang="en-US" sz="2800" dirty="0"/>
              <a:t>）。</a:t>
            </a:r>
            <a:endParaRPr lang="zh-CN" altLang="en-US" sz="2800" dirty="0"/>
          </a:p>
        </p:txBody>
      </p:sp>
      <p:sp>
        <p:nvSpPr>
          <p:cNvPr id="2" name="文本框 1"/>
          <p:cNvSpPr txBox="1"/>
          <p:nvPr/>
        </p:nvSpPr>
        <p:spPr>
          <a:xfrm>
            <a:off x="3528127" y="6066155"/>
            <a:ext cx="3879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请完成 </a:t>
            </a:r>
            <a:r>
              <a:rPr lang="en-US" altLang="zh-CN" sz="1800" b="0" dirty="0">
                <a:solidFill>
                  <a:srgbClr val="C00000"/>
                </a:solidFill>
              </a:rPr>
              <a:t>function-template.cpp </a:t>
            </a:r>
            <a:r>
              <a:rPr lang="zh-CN" altLang="en-US" sz="1800" b="0" dirty="0">
                <a:solidFill>
                  <a:srgbClr val="C00000"/>
                </a:solidFill>
              </a:rPr>
              <a:t>的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EX1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14" grpId="0" bldLvl="0" animBg="1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marL="0" lvl="2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  <a:sym typeface="+mn-ea"/>
              </a:rPr>
              <a:t>显式（全）模板特化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学论网-矩形 1"/>
          <p:cNvSpPr/>
          <p:nvPr/>
        </p:nvSpPr>
        <p:spPr>
          <a:xfrm>
            <a:off x="697865" y="1600200"/>
            <a:ext cx="10833285" cy="5107305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5" name="学论网-www.xuelun.me"/>
          <p:cNvSpPr txBox="1"/>
          <p:nvPr/>
        </p:nvSpPr>
        <p:spPr>
          <a:xfrm>
            <a:off x="5801370" y="1721485"/>
            <a:ext cx="5671741" cy="451065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在模板当中有些特殊的类型，当想要针对特殊的类型进行一些特殊的操作，这时候就可以用模板的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特化</a:t>
            </a:r>
            <a:endParaRPr lang="zh-CN" altLang="en-US" sz="2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在正常的模板下面接着编写代码，写一个</a:t>
            </a:r>
            <a:r>
              <a:rPr lang="zh-CN" altLang="en-US" sz="2200" dirty="0">
                <a:solidFill>
                  <a:srgbClr val="595959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空的template&lt;&gt;然后写个具体的函数代码来补充</a:t>
            </a:r>
            <a:endParaRPr lang="zh-CN" altLang="en-US" sz="2200" dirty="0">
              <a:solidFill>
                <a:srgbClr val="595959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如实例所示，当传入的实参类型是int类型，就执行模板的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特化部分</a:t>
            </a:r>
            <a:r>
              <a:rPr lang="zh-CN" altLang="en-US" sz="2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，而非int类型执行正常的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模板推断</a:t>
            </a:r>
            <a:endParaRPr lang="zh-CN" altLang="en-US" sz="2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63935" y="1721485"/>
            <a:ext cx="4571365" cy="43230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ts val="1650"/>
              </a:lnSpc>
            </a:pPr>
            <a:endParaRPr altLang="zh-CN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r>
              <a:rPr altLang="zh-CN" b="1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template &lt;typename T&gt;</a:t>
            </a:r>
            <a:endParaRPr altLang="zh-CN" b="1" kern="0" dirty="0">
              <a:solidFill>
                <a:srgbClr val="FF0000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r>
              <a:rPr altLang="zh-CN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void </a:t>
            </a:r>
            <a:r>
              <a:rPr lang="en-US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</a:t>
            </a:r>
            <a:r>
              <a:rPr altLang="zh-CN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wap( T&amp; v1, T&amp; v2)</a:t>
            </a:r>
            <a:endParaRPr altLang="zh-CN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r>
              <a:rPr altLang="zh-CN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{</a:t>
            </a:r>
            <a:endParaRPr altLang="zh-CN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r>
              <a:rPr altLang="zh-CN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T temp;</a:t>
            </a:r>
            <a:endParaRPr altLang="zh-CN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r>
              <a:rPr altLang="zh-CN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temp = v1;</a:t>
            </a:r>
            <a:endParaRPr altLang="zh-CN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r>
              <a:rPr altLang="zh-CN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v1 = v2;</a:t>
            </a:r>
            <a:endParaRPr altLang="zh-CN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r>
              <a:rPr altLang="zh-CN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v2 = temp;</a:t>
            </a:r>
            <a:endParaRPr altLang="zh-CN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r>
              <a:rPr altLang="zh-CN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}</a:t>
            </a:r>
            <a:endParaRPr altLang="zh-CN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endParaRPr altLang="zh-CN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r>
              <a:rPr altLang="zh-CN" b="1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template &lt;&gt;</a:t>
            </a:r>
            <a:endParaRPr altLang="zh-CN" b="1" kern="0" dirty="0">
              <a:solidFill>
                <a:srgbClr val="FF0000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r>
              <a:rPr altLang="zh-CN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void Swap( int &amp; v1, int &amp; v2)</a:t>
            </a:r>
            <a:endParaRPr altLang="zh-CN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r>
              <a:rPr altLang="zh-CN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{</a:t>
            </a:r>
            <a:endParaRPr altLang="zh-CN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r>
              <a:rPr altLang="zh-CN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int temp;</a:t>
            </a:r>
            <a:endParaRPr altLang="zh-CN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r>
              <a:rPr altLang="zh-CN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temp = v1;</a:t>
            </a:r>
            <a:endParaRPr altLang="zh-CN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r>
              <a:rPr altLang="zh-CN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v1 = v2;</a:t>
            </a:r>
            <a:endParaRPr altLang="zh-CN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r>
              <a:rPr altLang="zh-CN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v2 = temp;</a:t>
            </a:r>
            <a:endParaRPr altLang="zh-CN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r>
              <a:rPr altLang="zh-CN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v1 += 10;</a:t>
            </a:r>
            <a:endParaRPr altLang="zh-CN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r>
              <a:rPr altLang="zh-CN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v2 += 10;</a:t>
            </a:r>
            <a:endParaRPr altLang="zh-CN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r>
              <a:rPr altLang="zh-CN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}</a:t>
            </a:r>
            <a:endParaRPr altLang="zh-CN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24404" y="6191369"/>
            <a:ext cx="3879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请完成 </a:t>
            </a:r>
            <a:r>
              <a:rPr lang="en-US" altLang="zh-CN" sz="1800" b="0" dirty="0">
                <a:solidFill>
                  <a:srgbClr val="C00000"/>
                </a:solidFill>
              </a:rPr>
              <a:t>function-template.cpp </a:t>
            </a:r>
            <a:r>
              <a:rPr lang="zh-CN" altLang="en-US" sz="1800" b="0" dirty="0">
                <a:solidFill>
                  <a:srgbClr val="C00000"/>
                </a:solidFill>
              </a:rPr>
              <a:t>的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EX2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14" grpId="0" bldLvl="0" animBg="1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marL="0" lvl="2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模板重载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学论网-矩形 1"/>
          <p:cNvSpPr/>
          <p:nvPr/>
        </p:nvSpPr>
        <p:spPr>
          <a:xfrm>
            <a:off x="697573" y="1600044"/>
            <a:ext cx="10842625" cy="4969592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5" name="学论网-www.xuelun.me"/>
          <p:cNvSpPr txBox="1"/>
          <p:nvPr/>
        </p:nvSpPr>
        <p:spPr>
          <a:xfrm>
            <a:off x="1004571" y="1803400"/>
            <a:ext cx="10324280" cy="23476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对函数模板进行重载：</a:t>
            </a:r>
            <a:endParaRPr lang="zh-CN" altLang="en-US" sz="2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14400" lvl="1" indent="-457200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定义名字相同而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函数形参表</a:t>
            </a:r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不同的</a:t>
            </a:r>
            <a:r>
              <a:rPr lang="zh-CN" altLang="en-US" sz="28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函数模板</a:t>
            </a:r>
            <a:endParaRPr lang="en-US" altLang="zh-CN" sz="2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14400" lvl="1" indent="-457200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或者定义与函数模板同名的</a:t>
            </a:r>
            <a:r>
              <a:rPr lang="zh-CN" altLang="en-US" sz="28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非模板函数</a:t>
            </a:r>
            <a:r>
              <a:rPr lang="en-US" altLang="zh-CN" sz="28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28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正常函数</a:t>
            </a:r>
            <a:r>
              <a:rPr lang="en-US" altLang="zh-CN" sz="28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，在其函数体中完成不同的行为</a:t>
            </a:r>
            <a:endParaRPr lang="zh-CN" altLang="en-US" sz="2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学论网-www.xuelun.me"/>
          <p:cNvSpPr txBox="1"/>
          <p:nvPr/>
        </p:nvSpPr>
        <p:spPr>
          <a:xfrm>
            <a:off x="1004570" y="4686935"/>
            <a:ext cx="10259543" cy="114114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因为可以对函数模板进行重载，那么当进行调用时，编译器是如何确定调用的是这么多同名函数中的哪一个呢？</a:t>
            </a:r>
            <a:endParaRPr lang="zh-CN" altLang="en-US" sz="2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14" grpId="0" bldLvl="0" animBg="1"/>
      <p:bldP spid="15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marL="0" lvl="2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  <a:sym typeface="+mn-ea"/>
              </a:rPr>
              <a:t>如何确定调用哪个函数？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学论网-矩形 1"/>
          <p:cNvSpPr/>
          <p:nvPr/>
        </p:nvSpPr>
        <p:spPr>
          <a:xfrm>
            <a:off x="470878" y="1607664"/>
            <a:ext cx="11409435" cy="4969592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5" name="学论网-www.xuelun.me"/>
          <p:cNvSpPr txBox="1"/>
          <p:nvPr/>
        </p:nvSpPr>
        <p:spPr>
          <a:xfrm>
            <a:off x="988695" y="1788795"/>
            <a:ext cx="10534363" cy="47314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函数调用的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静态绑定规则（重载协议）：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 eaLnBrk="1" hangingPunct="1">
              <a:lnSpc>
                <a:spcPct val="140000"/>
              </a:lnSpc>
              <a:spcBef>
                <a:spcPct val="0"/>
              </a:spcBef>
              <a:buAutoNum type="arabicPeriod"/>
            </a:pPr>
            <a:r>
              <a:rPr lang="zh-CN" altLang="en-US" sz="2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如果某一同名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非模板函数</a:t>
            </a: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指正常的函数</a:t>
            </a: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sz="2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的形参类型</a:t>
            </a:r>
            <a:r>
              <a:rPr lang="zh-CN" altLang="en-US" sz="2200" dirty="0">
                <a:solidFill>
                  <a:srgbClr val="595959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正好与函数调用的实参类型匹配</a:t>
            </a:r>
            <a:r>
              <a:rPr lang="en-US" altLang="zh-CN" sz="2200" dirty="0">
                <a:solidFill>
                  <a:srgbClr val="595959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2200" dirty="0">
                <a:solidFill>
                  <a:srgbClr val="595959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完全一致</a:t>
            </a:r>
            <a:r>
              <a:rPr lang="en-US" altLang="zh-CN" sz="2200" dirty="0">
                <a:solidFill>
                  <a:srgbClr val="595959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sz="2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，则调用该函数。否则，进入第2步</a:t>
            </a:r>
            <a:endParaRPr lang="zh-CN" altLang="en-US" sz="22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 eaLnBrk="1" hangingPunct="1">
              <a:lnSpc>
                <a:spcPct val="140000"/>
              </a:lnSpc>
              <a:spcBef>
                <a:spcPct val="0"/>
              </a:spcBef>
              <a:buAutoNum type="arabicPeriod"/>
            </a:pPr>
            <a:r>
              <a:rPr lang="zh-CN" altLang="en-US" sz="2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如果能从同名的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函数模板</a:t>
            </a:r>
            <a:r>
              <a:rPr lang="zh-CN" altLang="en-US" sz="2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实例化一个函数实例，而该函数实例的形参类型正好与函数调用的实参类型匹配</a:t>
            </a:r>
            <a:r>
              <a:rPr lang="en-US" altLang="zh-CN" sz="2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2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完全一致</a:t>
            </a:r>
            <a:r>
              <a:rPr lang="en-US" altLang="zh-CN" sz="2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sz="2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，则调用该函数模板的实例函数。否则，进入第3步</a:t>
            </a:r>
            <a:endParaRPr lang="zh-CN" altLang="en-US" sz="22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 eaLnBrk="1" hangingPunct="1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在步骤</a:t>
            </a:r>
            <a:r>
              <a:rPr lang="en-US" altLang="zh-CN" sz="2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中：首先匹配函数模板的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特化</a:t>
            </a:r>
            <a:r>
              <a:rPr lang="zh-CN" altLang="en-US" sz="2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，再匹配非指定特殊的函数模板</a:t>
            </a:r>
            <a:endParaRPr lang="zh-CN" altLang="en-US" sz="22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 eaLnBrk="1" hangingPunct="1">
              <a:lnSpc>
                <a:spcPct val="140000"/>
              </a:lnSpc>
              <a:spcBef>
                <a:spcPct val="0"/>
              </a:spcBef>
              <a:buAutoNum type="arabicPeriod"/>
            </a:pPr>
            <a:r>
              <a:rPr lang="zh-CN" altLang="en-US" sz="2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对函数调用的实参进行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隐式类型转换</a:t>
            </a:r>
            <a:r>
              <a:rPr lang="zh-CN" altLang="en-US" sz="2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后与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非模板函数再次</a:t>
            </a:r>
            <a:r>
              <a:rPr lang="zh-CN" altLang="en-US" sz="2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进行匹配，若能找到匹配的函数则调用该函数。否则，进入第4步</a:t>
            </a:r>
            <a:endParaRPr lang="zh-CN" altLang="en-US" sz="22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14350" indent="-514350" eaLnBrk="1" hangingPunct="1">
              <a:lnSpc>
                <a:spcPct val="140000"/>
              </a:lnSpc>
              <a:spcBef>
                <a:spcPct val="0"/>
              </a:spcBef>
              <a:buAutoNum type="arabicPeriod"/>
            </a:pPr>
            <a:r>
              <a:rPr lang="zh-CN" altLang="en-US" sz="2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提示编译错误</a:t>
            </a:r>
            <a:endParaRPr lang="zh-CN" altLang="en-US" sz="22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018020" y="1856740"/>
            <a:ext cx="495744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solidFill>
                  <a:srgbClr val="0070C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正常函数</a:t>
            </a:r>
            <a:r>
              <a:rPr lang="en-US" altLang="zh-CN" sz="1600">
                <a:solidFill>
                  <a:srgbClr val="0070C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-&gt;</a:t>
            </a:r>
            <a:r>
              <a:rPr lang="zh-CN" altLang="en-US" sz="1600">
                <a:solidFill>
                  <a:srgbClr val="0070C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函数模板特化</a:t>
            </a:r>
            <a:r>
              <a:rPr lang="en-US" altLang="zh-CN" sz="1600">
                <a:solidFill>
                  <a:srgbClr val="0070C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-&gt;</a:t>
            </a:r>
            <a:r>
              <a:rPr lang="zh-CN" altLang="en-US" sz="1600">
                <a:solidFill>
                  <a:srgbClr val="0070C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正常函数模板</a:t>
            </a:r>
            <a:r>
              <a:rPr lang="en-US" altLang="zh-CN" sz="1600">
                <a:solidFill>
                  <a:srgbClr val="0070C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-&gt;</a:t>
            </a:r>
            <a:r>
              <a:rPr lang="zh-CN" altLang="en-US" sz="1600">
                <a:solidFill>
                  <a:srgbClr val="0070C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类型转换</a:t>
            </a:r>
            <a:endParaRPr lang="zh-CN" altLang="en-US" sz="1600">
              <a:solidFill>
                <a:srgbClr val="0070C0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r>
              <a:rPr lang="zh-CN" altLang="en-US" sz="1600">
                <a:solidFill>
                  <a:srgbClr val="0070C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后找正常函数</a:t>
            </a:r>
            <a:endParaRPr lang="zh-CN" altLang="en-US" sz="1600">
              <a:solidFill>
                <a:srgbClr val="0070C0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14" grpId="0" bldLvl="0" animBg="1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14" name="学论网-矩形 1"/>
          <p:cNvSpPr/>
          <p:nvPr/>
        </p:nvSpPr>
        <p:spPr>
          <a:xfrm>
            <a:off x="596265" y="870585"/>
            <a:ext cx="11511280" cy="583692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35175" y="1310005"/>
            <a:ext cx="8808720" cy="49580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ts val="1650"/>
              </a:lnSpc>
            </a:pPr>
            <a:r>
              <a:rPr altLang="zh-CN" sz="1600" b="1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// 函数模板demoPrint</a:t>
            </a:r>
            <a:endParaRPr altLang="zh-CN" sz="1600" b="1" kern="0" dirty="0">
              <a:solidFill>
                <a:srgbClr val="FF0000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r>
              <a:rPr altLang="zh-CN" sz="1600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template &lt;typename T&gt;</a:t>
            </a:r>
            <a:endParaRPr altLang="zh-CN" sz="1600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r>
              <a:rPr altLang="zh-CN" sz="1600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void demoPrint(const T v1, const T v2){</a:t>
            </a:r>
            <a:endParaRPr altLang="zh-CN" sz="1600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r>
              <a:rPr altLang="zh-CN" sz="1600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cout &lt;&lt; "the first version of demoPrint()" &lt;&lt; endl;</a:t>
            </a:r>
            <a:endParaRPr altLang="zh-CN" sz="1600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r>
              <a:rPr altLang="zh-CN" sz="1600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cout &lt;&lt; "the arguments: " &lt;&lt; v1 &lt;&lt; " " &lt;&lt; v2 &lt;&lt; endl;</a:t>
            </a:r>
            <a:endParaRPr altLang="zh-CN" sz="1600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r>
              <a:rPr altLang="zh-CN" sz="1600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}</a:t>
            </a:r>
            <a:endParaRPr altLang="zh-CN" sz="1600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r>
              <a:rPr altLang="zh-CN" sz="1600" b="1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// 函数模板demoPrint的指定特殊</a:t>
            </a:r>
            <a:endParaRPr altLang="zh-CN" sz="1600" b="1" kern="0" dirty="0">
              <a:solidFill>
                <a:srgbClr val="FF0000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r>
              <a:rPr altLang="zh-CN" sz="1600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template &lt;&gt;</a:t>
            </a:r>
            <a:endParaRPr altLang="zh-CN" sz="1600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r>
              <a:rPr altLang="zh-CN" sz="1600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void demoPrint(const char v1, const char v2){</a:t>
            </a:r>
            <a:endParaRPr altLang="zh-CN" sz="1600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r>
              <a:rPr altLang="zh-CN" sz="1600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cout &lt;&lt; "the specify special of demoPrint()" &lt;&lt; endl;</a:t>
            </a:r>
            <a:endParaRPr altLang="zh-CN" sz="1600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r>
              <a:rPr altLang="zh-CN" sz="1600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cout &lt;&lt; "the arguments: " &lt;&lt; v1 &lt;&lt; " " &lt;&lt; v2 &lt;&lt; endl;</a:t>
            </a:r>
            <a:endParaRPr altLang="zh-CN" sz="1600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r>
              <a:rPr altLang="zh-CN" sz="1600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}</a:t>
            </a:r>
            <a:endParaRPr altLang="zh-CN" sz="1600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r>
              <a:rPr altLang="zh-CN" sz="1600" b="1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// 函数模板demoPrint重载的函数模板</a:t>
            </a:r>
            <a:endParaRPr altLang="zh-CN" sz="1600" b="1" kern="0" dirty="0">
              <a:solidFill>
                <a:srgbClr val="FF0000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r>
              <a:rPr altLang="zh-CN" sz="1600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template &lt;typename T&gt;</a:t>
            </a:r>
            <a:endParaRPr altLang="zh-CN" sz="1600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r>
              <a:rPr altLang="zh-CN" sz="1600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void demoPrint(const T v){	</a:t>
            </a:r>
            <a:endParaRPr altLang="zh-CN" sz="1600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r>
              <a:rPr altLang="zh-CN" sz="1600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cout &lt;&lt; "the second version of demoPrint()" &lt;&lt; endl;</a:t>
            </a:r>
            <a:endParaRPr altLang="zh-CN" sz="1600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r>
              <a:rPr altLang="zh-CN" sz="1600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cout &lt;&lt; "the argument: " &lt;&lt; v &lt;&lt; endl;</a:t>
            </a:r>
            <a:endParaRPr altLang="zh-CN" sz="1600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r>
              <a:rPr altLang="zh-CN" sz="1600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}</a:t>
            </a:r>
            <a:endParaRPr altLang="zh-CN" sz="1600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r>
              <a:rPr altLang="zh-CN" sz="1600" b="1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// 非函数模板demoPrint</a:t>
            </a:r>
            <a:endParaRPr altLang="zh-CN" sz="1600" b="1" kern="0" dirty="0">
              <a:solidFill>
                <a:srgbClr val="FF0000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r>
              <a:rPr altLang="zh-CN" sz="1600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void demoPrint(const double v1, const double v2){	</a:t>
            </a:r>
            <a:endParaRPr altLang="zh-CN" sz="1600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r>
              <a:rPr altLang="zh-CN" sz="1600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cout &lt;&lt; "the nonfunctional template version of demoPrint()" &lt;&lt; endl;</a:t>
            </a:r>
            <a:endParaRPr altLang="zh-CN" sz="1600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r>
              <a:rPr altLang="zh-CN" sz="1600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cout &lt;&lt; "the arguments: " &lt;&lt; v1 &lt;&lt; " " &lt;&lt; v2 &lt;&lt; endl;</a:t>
            </a:r>
            <a:endParaRPr altLang="zh-CN" sz="1600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r>
              <a:rPr altLang="zh-CN" sz="1600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}</a:t>
            </a:r>
            <a:endParaRPr altLang="zh-CN" sz="1600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marL="0" lvl="2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  <a:sym typeface="+mn-ea"/>
              </a:rPr>
              <a:t>如何确定调用哪个函数？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学论网-矩形 1"/>
          <p:cNvSpPr/>
          <p:nvPr/>
        </p:nvSpPr>
        <p:spPr>
          <a:xfrm>
            <a:off x="697865" y="1600200"/>
            <a:ext cx="10987034" cy="5107305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82040" y="1992630"/>
            <a:ext cx="4681220" cy="43230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ts val="1650"/>
              </a:lnSpc>
            </a:pPr>
            <a:r>
              <a:rPr lang="en-US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/* </a:t>
            </a:r>
            <a:r>
              <a:rPr lang="zh-CN" altLang="en-US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函数调用 </a:t>
            </a:r>
            <a:r>
              <a:rPr lang="en-US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*/</a:t>
            </a:r>
            <a:endParaRPr altLang="zh-CN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r>
              <a:rPr altLang="zh-CN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string s1("rabbit"), s2("bear");</a:t>
            </a:r>
            <a:endParaRPr altLang="zh-CN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r>
              <a:rPr altLang="zh-CN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char c1('k'), c2('b');</a:t>
            </a:r>
            <a:endParaRPr altLang="zh-CN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r>
              <a:rPr altLang="zh-CN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int iv1 = 3, iv2 = 5;</a:t>
            </a:r>
            <a:endParaRPr altLang="zh-CN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r>
              <a:rPr altLang="zh-CN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double dv1 = 2.8, dv2 = 8.5;</a:t>
            </a:r>
            <a:endParaRPr altLang="zh-CN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endParaRPr altLang="zh-CN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r>
              <a:rPr altLang="zh-CN" b="1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// 调用第一个函数模板</a:t>
            </a:r>
            <a:endParaRPr altLang="zh-CN" b="1" kern="0" dirty="0">
              <a:solidFill>
                <a:srgbClr val="FF0000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r>
              <a:rPr altLang="zh-CN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demoPrint(iv1, iv2);</a:t>
            </a:r>
            <a:endParaRPr altLang="zh-CN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endParaRPr altLang="zh-CN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r>
              <a:rPr altLang="zh-CN" b="1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// 调用第一个函数模板的指定特殊</a:t>
            </a:r>
            <a:endParaRPr altLang="zh-CN" b="1" kern="0" dirty="0">
              <a:solidFill>
                <a:srgbClr val="FF0000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r>
              <a:rPr altLang="zh-CN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demoPrint(c1, c2);</a:t>
            </a:r>
            <a:endParaRPr altLang="zh-CN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endParaRPr altLang="zh-CN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r>
              <a:rPr altLang="zh-CN" b="1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// 调用第二个函数模板</a:t>
            </a:r>
            <a:endParaRPr altLang="zh-CN" b="1" kern="0" dirty="0">
              <a:solidFill>
                <a:srgbClr val="FF0000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r>
              <a:rPr altLang="zh-CN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demoPrint(iv1);</a:t>
            </a:r>
            <a:endParaRPr altLang="zh-CN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endParaRPr altLang="zh-CN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r>
              <a:rPr altLang="zh-CN" b="1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// 调用非函数模板</a:t>
            </a:r>
            <a:endParaRPr altLang="zh-CN" b="1" kern="0" dirty="0">
              <a:solidFill>
                <a:srgbClr val="FF0000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r>
              <a:rPr altLang="zh-CN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demoPrint(dv1, dv2);</a:t>
            </a:r>
            <a:endParaRPr altLang="zh-CN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endParaRPr altLang="zh-CN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r>
              <a:rPr altLang="zh-CN" b="1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// 隐式转换后调用非函数模板</a:t>
            </a:r>
            <a:endParaRPr altLang="zh-CN" b="1" kern="0" dirty="0">
              <a:solidFill>
                <a:srgbClr val="FF0000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r>
              <a:rPr altLang="zh-CN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demoPrint(iv1, dv2);</a:t>
            </a:r>
            <a:endParaRPr altLang="zh-CN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35980" y="1992630"/>
            <a:ext cx="5176520" cy="284226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ts val="1650"/>
              </a:lnSpc>
            </a:pPr>
            <a:r>
              <a:rPr lang="en-US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/* </a:t>
            </a:r>
            <a:r>
              <a:rPr lang="zh-CN" altLang="en-US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结果 </a:t>
            </a:r>
            <a:r>
              <a:rPr lang="en-US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*/</a:t>
            </a:r>
            <a:endParaRPr altLang="zh-CN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r>
              <a:rPr altLang="zh-CN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the </a:t>
            </a:r>
            <a:r>
              <a:rPr altLang="zh-CN" b="1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first version</a:t>
            </a:r>
            <a:r>
              <a:rPr altLang="zh-CN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of demoPrint()</a:t>
            </a:r>
            <a:endParaRPr altLang="zh-CN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r>
              <a:rPr altLang="zh-CN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the arguments: 3 5</a:t>
            </a:r>
            <a:endParaRPr altLang="zh-CN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r>
              <a:rPr altLang="zh-CN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the </a:t>
            </a:r>
            <a:r>
              <a:rPr altLang="zh-CN" b="1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specify special</a:t>
            </a:r>
            <a:r>
              <a:rPr altLang="zh-CN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of demoPrint()</a:t>
            </a:r>
            <a:endParaRPr altLang="zh-CN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r>
              <a:rPr altLang="zh-CN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the arguments: k b</a:t>
            </a:r>
            <a:endParaRPr altLang="zh-CN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r>
              <a:rPr altLang="zh-CN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the </a:t>
            </a:r>
            <a:r>
              <a:rPr altLang="zh-CN" b="1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second version</a:t>
            </a:r>
            <a:r>
              <a:rPr altLang="zh-CN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of demoPrint()</a:t>
            </a:r>
            <a:endParaRPr altLang="zh-CN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r>
              <a:rPr altLang="zh-CN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the argument: 3</a:t>
            </a:r>
            <a:endParaRPr altLang="zh-CN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r>
              <a:rPr altLang="zh-CN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the </a:t>
            </a:r>
            <a:r>
              <a:rPr altLang="zh-CN" b="1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nonfunctional template</a:t>
            </a:r>
            <a:r>
              <a:rPr altLang="zh-CN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version of demoPrint()</a:t>
            </a:r>
            <a:endParaRPr altLang="zh-CN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r>
              <a:rPr altLang="zh-CN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the arguments: 2.8 8.5</a:t>
            </a:r>
            <a:endParaRPr altLang="zh-CN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r>
              <a:rPr altLang="zh-CN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the </a:t>
            </a:r>
            <a:r>
              <a:rPr altLang="zh-CN" b="1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nonfunctional template</a:t>
            </a:r>
            <a:r>
              <a:rPr altLang="zh-CN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version of demoPrint()</a:t>
            </a:r>
            <a:endParaRPr altLang="zh-CN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ts val="1650"/>
              </a:lnSpc>
            </a:pPr>
            <a:r>
              <a:rPr altLang="zh-CN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the arguments: 3 8.5</a:t>
            </a:r>
            <a:endParaRPr altLang="zh-CN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学论网-www.xuelun.me"/>
          <p:cNvSpPr txBox="1"/>
          <p:nvPr/>
        </p:nvSpPr>
        <p:spPr>
          <a:xfrm>
            <a:off x="5935980" y="5170170"/>
            <a:ext cx="5175885" cy="86169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indent="0" eaLnBrk="1" hangingPunct="1">
              <a:lnSpc>
                <a:spcPct val="14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rgbClr val="595959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函数模板是不进行隐式转换的，只有非函数模板才进行隐式转换</a:t>
            </a:r>
            <a:r>
              <a:rPr lang="zh-CN" altLang="en-US" sz="2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！</a:t>
            </a:r>
            <a:endParaRPr lang="zh-CN" altLang="en-US" sz="2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31890" y="6164580"/>
            <a:ext cx="3723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故如果没定义非函数模板，就报错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14" grpId="0" bldLvl="0" animBg="1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-106673" y="2373085"/>
            <a:ext cx="5108659" cy="269863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C3300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88290" y="2449286"/>
            <a:ext cx="4554467" cy="2584578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5642044" y="1204577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01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642044" y="2172502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02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642044" y="3140427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FF00"/>
                </a:solidFill>
              </a:rPr>
              <a:t>03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642044" y="4108352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04</a:t>
            </a:r>
            <a:endParaRPr lang="zh-CN" altLang="en-US" b="1" dirty="0"/>
          </a:p>
        </p:txBody>
      </p:sp>
      <p:sp>
        <p:nvSpPr>
          <p:cNvPr id="9" name="圆角矩形 8"/>
          <p:cNvSpPr/>
          <p:nvPr/>
        </p:nvSpPr>
        <p:spPr>
          <a:xfrm>
            <a:off x="5642044" y="5076279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05</a:t>
            </a:r>
            <a:endParaRPr lang="zh-CN" altLang="en-US" b="1" dirty="0"/>
          </a:p>
        </p:txBody>
      </p:sp>
      <p:sp>
        <p:nvSpPr>
          <p:cNvPr id="59" name="圆角矩形 58"/>
          <p:cNvSpPr/>
          <p:nvPr/>
        </p:nvSpPr>
        <p:spPr>
          <a:xfrm>
            <a:off x="6746944" y="1204577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泛型编程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6746944" y="2172502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函数模板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6746944" y="3140427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FF00"/>
                </a:solidFill>
              </a:rPr>
              <a:t>类模板</a:t>
            </a:r>
            <a:endParaRPr lang="zh-CN" altLang="en-US" sz="2000" b="1" dirty="0">
              <a:solidFill>
                <a:srgbClr val="FFFF00"/>
              </a:solidFill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6746944" y="4108352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非类型模板形参</a:t>
            </a:r>
            <a:endParaRPr lang="zh-CN" altLang="en-US" sz="2000" b="1" dirty="0"/>
          </a:p>
        </p:txBody>
      </p:sp>
      <p:sp>
        <p:nvSpPr>
          <p:cNvPr id="63" name="圆角矩形 62"/>
          <p:cNvSpPr/>
          <p:nvPr/>
        </p:nvSpPr>
        <p:spPr>
          <a:xfrm>
            <a:off x="6746944" y="5076279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数组的引用</a:t>
            </a:r>
            <a:endParaRPr lang="zh-CN" altLang="en-US" sz="2000" b="1" dirty="0"/>
          </a:p>
        </p:txBody>
      </p:sp>
      <p:sp>
        <p:nvSpPr>
          <p:cNvPr id="64" name="TextBox 78"/>
          <p:cNvSpPr txBox="1"/>
          <p:nvPr/>
        </p:nvSpPr>
        <p:spPr>
          <a:xfrm>
            <a:off x="565975" y="3733289"/>
            <a:ext cx="20633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665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CONTENTS</a:t>
            </a:r>
            <a:endParaRPr lang="zh-CN" altLang="en-US" sz="2665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TextBox 79"/>
          <p:cNvSpPr txBox="1"/>
          <p:nvPr/>
        </p:nvSpPr>
        <p:spPr>
          <a:xfrm>
            <a:off x="641317" y="2677173"/>
            <a:ext cx="1912703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8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zh-CN" altLang="en-US" sz="586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33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 animBg="1"/>
      <p:bldP spid="5" grpId="0" animBg="1"/>
      <p:bldP spid="6" grpId="0" animBg="1"/>
      <p:bldP spid="7" grpId="0" animBg="1"/>
      <p:bldP spid="8" grpId="0" animBg="1"/>
      <p:bldP spid="9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/>
      <p:bldP spid="6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类模板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学论网-矩形 1"/>
          <p:cNvSpPr/>
          <p:nvPr/>
        </p:nvSpPr>
        <p:spPr>
          <a:xfrm>
            <a:off x="697865" y="1600200"/>
            <a:ext cx="10817101" cy="4830445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5" name="学论网-www.xuelun.me"/>
          <p:cNvSpPr txBox="1"/>
          <p:nvPr/>
        </p:nvSpPr>
        <p:spPr>
          <a:xfrm>
            <a:off x="1120140" y="1788795"/>
            <a:ext cx="10079237" cy="459754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使用情景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：定义可以存放任意类型对象的通用容器类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2" indent="-342900" eaLnBrk="1" hangingPunct="1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定义一个栈（stack）类，即可用于存放int型对象，又可用于存放float、double、string…甚至任意未知类型的元素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2" indent="-342900" eaLnBrk="1" hangingPunct="1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定义一个队列（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queue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）类，即可用于存放int型对象，又可用于存放float、double、string…甚至任意未知类型的元素</a:t>
            </a:r>
            <a:endParaRPr lang="en-US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2" indent="-342900" eaLnBrk="1" hangingPunct="1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eaLnBrk="1" hangingPunct="1">
              <a:lnSpc>
                <a:spcPct val="14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实现方式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：为类声明一种</a:t>
            </a:r>
            <a:r>
              <a:rPr lang="zh-CN" altLang="en-US" sz="2400" b="1" dirty="0">
                <a:solidFill>
                  <a:srgbClr val="FF5D5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模式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，使得类中的某些数据成员、某些成员函数的参数、某些成员函数的返回值，能取</a:t>
            </a:r>
            <a:r>
              <a:rPr lang="zh-CN" altLang="en-US" sz="2400" b="1" dirty="0">
                <a:solidFill>
                  <a:srgbClr val="595959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任意类型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（包括基本类型和用户自定义类型）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14" grpId="0" bldLvl="0" animBg="1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类模板的定义方式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学论网-矩形 1"/>
          <p:cNvSpPr/>
          <p:nvPr/>
        </p:nvSpPr>
        <p:spPr>
          <a:xfrm>
            <a:off x="697865" y="1600200"/>
            <a:ext cx="11409680" cy="4830445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36955" y="2786380"/>
            <a:ext cx="3832225" cy="209169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lnSpc>
                <a:spcPts val="1950"/>
              </a:lnSpc>
            </a:pPr>
            <a:r>
              <a:rPr lang="en-US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/* </a:t>
            </a:r>
            <a:r>
              <a:rPr lang="zh-CN" altLang="en-US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类模板一般形式 </a:t>
            </a:r>
            <a:r>
              <a:rPr lang="en-US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*/</a:t>
            </a:r>
            <a:endParaRPr altLang="zh-CN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lang="en-US" b="1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template &lt;</a:t>
            </a:r>
            <a:r>
              <a:rPr lang="zh-CN" altLang="en-US" b="1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模板形参表</a:t>
            </a:r>
            <a:r>
              <a:rPr lang="en-US" altLang="zh-CN" b="1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&gt;</a:t>
            </a:r>
            <a:endParaRPr lang="en-US" altLang="zh-CN" b="1" kern="0" dirty="0">
              <a:solidFill>
                <a:srgbClr val="FF0000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lang="en-US" altLang="zh-CN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class </a:t>
            </a:r>
            <a:r>
              <a:rPr lang="zh-CN" altLang="en-US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类模板名</a:t>
            </a:r>
            <a:endParaRPr lang="zh-CN" altLang="en-US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lang="en-US" altLang="zh-CN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{</a:t>
            </a:r>
            <a:endParaRPr lang="en-US" altLang="zh-CN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lang="en-US" altLang="zh-CN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zh-CN" altLang="en-US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类成员声明</a:t>
            </a:r>
            <a:endParaRPr lang="en-US" altLang="zh-CN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lang="en-US" altLang="zh-CN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...</a:t>
            </a:r>
            <a:endParaRPr lang="en-US" altLang="zh-CN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lang="en-US" altLang="zh-CN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}</a:t>
            </a:r>
            <a:endParaRPr altLang="zh-CN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endParaRPr altLang="zh-CN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36955" y="5141595"/>
            <a:ext cx="10731500" cy="3987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altLang="zh-CN" sz="2000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其中模板形参表的形式为：template &lt;typename 类型参数1, typename 类型参数2, ...&gt;</a:t>
            </a:r>
            <a:endParaRPr altLang="zh-CN" sz="2000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64125" y="2786380"/>
            <a:ext cx="6704330" cy="209169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lnSpc>
                <a:spcPts val="1950"/>
              </a:lnSpc>
            </a:pPr>
            <a:r>
              <a:rPr lang="en-US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/* </a:t>
            </a:r>
            <a:r>
              <a:rPr lang="zh-CN" altLang="en-US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在类模板外定义成员函数的一般形式 </a:t>
            </a:r>
            <a:r>
              <a:rPr lang="en-US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*/</a:t>
            </a:r>
            <a:endParaRPr altLang="zh-CN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lang="en-US" b="1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template &lt;</a:t>
            </a:r>
            <a:r>
              <a:rPr lang="zh-CN" altLang="en-US" b="1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模板形参表</a:t>
            </a:r>
            <a:r>
              <a:rPr lang="en-US" altLang="zh-CN" b="1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&gt;</a:t>
            </a:r>
            <a:endParaRPr lang="en-US" altLang="zh-CN" b="1" kern="0" dirty="0">
              <a:solidFill>
                <a:srgbClr val="FF0000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lang="zh-CN" altLang="en-US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返回值类型</a:t>
            </a:r>
            <a:r>
              <a:rPr lang="en-US" altLang="zh-CN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类模板名</a:t>
            </a:r>
            <a:r>
              <a:rPr lang="en-US" altLang="zh-CN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&lt;</a:t>
            </a:r>
            <a:r>
              <a:rPr lang="zh-CN" altLang="en-US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模板形参名列表</a:t>
            </a:r>
            <a:r>
              <a:rPr lang="en-US" altLang="zh-CN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&gt;::</a:t>
            </a:r>
            <a:r>
              <a:rPr lang="zh-CN" altLang="en-US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函数名</a:t>
            </a:r>
            <a:r>
              <a:rPr lang="en-US" altLang="zh-CN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altLang="en-US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函数形参表</a:t>
            </a:r>
            <a:r>
              <a:rPr lang="en-US" altLang="zh-CN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en-US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lang="en-US" altLang="zh-CN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{</a:t>
            </a:r>
            <a:endParaRPr lang="en-US" altLang="zh-CN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lang="en-US" altLang="zh-CN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zh-CN" altLang="en-US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函数实现</a:t>
            </a:r>
            <a:endParaRPr lang="en-US" altLang="zh-CN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lang="en-US" altLang="zh-CN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...</a:t>
            </a:r>
            <a:endParaRPr lang="en-US" altLang="zh-CN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lang="en-US" altLang="zh-CN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}</a:t>
            </a:r>
            <a:endParaRPr altLang="zh-CN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endParaRPr altLang="zh-CN"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学论网-www.xuelun.me"/>
          <p:cNvSpPr txBox="1"/>
          <p:nvPr/>
        </p:nvSpPr>
        <p:spPr>
          <a:xfrm>
            <a:off x="1244600" y="2052320"/>
            <a:ext cx="2896235" cy="103314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类模板的一般形式：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eaLnBrk="1" hangingPunct="1">
              <a:lnSpc>
                <a:spcPct val="140000"/>
              </a:lnSpc>
              <a:spcBef>
                <a:spcPct val="0"/>
              </a:spcBef>
              <a:buNone/>
            </a:pP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学论网-www.xuelun.me"/>
          <p:cNvSpPr txBox="1"/>
          <p:nvPr/>
        </p:nvSpPr>
        <p:spPr>
          <a:xfrm>
            <a:off x="5228590" y="2052320"/>
            <a:ext cx="6094095" cy="103314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eaLnBrk="1" hangingPunct="1">
              <a:lnSpc>
                <a:spcPct val="140000"/>
              </a:lnSpc>
              <a:spcBef>
                <a:spcPct val="0"/>
              </a:spcBef>
            </a:pP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在类模板外定义成员函数的一般形式：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eaLnBrk="1" hangingPunct="1">
              <a:lnSpc>
                <a:spcPct val="140000"/>
              </a:lnSpc>
              <a:spcBef>
                <a:spcPct val="0"/>
              </a:spcBef>
              <a:buNone/>
            </a:pP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14" grpId="0" bldLvl="0" animBg="1"/>
      <p:bldP spid="5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类模板的示例：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  <a:sym typeface="+mn-ea"/>
              </a:rPr>
              <a:t>以指针方式实现的栈类模板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242060" y="1593215"/>
            <a:ext cx="10358755" cy="48425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accent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/* 类模板：使用链表实现的栈*/</a:t>
            </a:r>
            <a:endParaRPr b="1" kern="0" dirty="0">
              <a:solidFill>
                <a:schemeClr val="accent1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template &lt;typename ElementType&gt; </a:t>
            </a: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              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class Stack {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public: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Stack();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~Stack();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void push(</a:t>
            </a:r>
            <a:r>
              <a:rPr b="1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ElementType</a:t>
            </a: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obj)      throw(std::bad_alloc);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void pop()                      throw(std::logic_error);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b="1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ElementType</a:t>
            </a: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getTop() const      throw(std::logic_error);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bool isEmpty() const;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private: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</a:t>
            </a:r>
            <a:r>
              <a:rPr b="1" kern="0" dirty="0">
                <a:solidFill>
                  <a:schemeClr val="accent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/* 栈节点类型 */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struct Node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{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</a:t>
            </a:r>
            <a:r>
              <a:rPr b="1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ElementType</a:t>
            </a: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element;    </a:t>
            </a:r>
            <a:r>
              <a:rPr b="1" kern="0" dirty="0">
                <a:solidFill>
                  <a:schemeClr val="accent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// 结点中存放的元素</a:t>
            </a:r>
            <a:endParaRPr b="1" kern="0" dirty="0">
              <a:solidFill>
                <a:schemeClr val="accent1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Node* next;	          </a:t>
            </a:r>
            <a:r>
              <a:rPr b="1" kern="0" dirty="0">
                <a:solidFill>
                  <a:schemeClr val="accent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// 指向下一结点的指针</a:t>
            </a:r>
            <a:endParaRPr b="1" kern="0" dirty="0">
              <a:solidFill>
                <a:schemeClr val="accent1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};</a:t>
            </a:r>
            <a:r>
              <a:rPr lang="en-US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	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	Node* top;  </a:t>
            </a:r>
            <a:r>
              <a:rPr lang="en-US"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		   </a:t>
            </a:r>
            <a:r>
              <a:rPr b="1" kern="0" dirty="0">
                <a:solidFill>
                  <a:schemeClr val="accent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// 栈顶节点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};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2535" name="Picture 9" descr="未命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829" y="1750219"/>
            <a:ext cx="5815013" cy="109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3346450" y="2175510"/>
            <a:ext cx="18084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0070C0"/>
                </a:solidFill>
              </a:rPr>
              <a:t>数据类型形参，</a:t>
            </a:r>
            <a:endParaRPr lang="zh-CN" altLang="en-US" sz="1600">
              <a:solidFill>
                <a:srgbClr val="0070C0"/>
              </a:solidFill>
            </a:endParaRPr>
          </a:p>
          <a:p>
            <a:r>
              <a:rPr lang="zh-CN" altLang="en-US" sz="1600">
                <a:solidFill>
                  <a:srgbClr val="0070C0"/>
                </a:solidFill>
              </a:rPr>
              <a:t>需要在主函数传入</a:t>
            </a:r>
            <a:endParaRPr lang="zh-CN" altLang="en-US" sz="1600">
              <a:solidFill>
                <a:srgbClr val="0070C0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4886325" y="2112010"/>
            <a:ext cx="137160" cy="254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293294" y="1891511"/>
            <a:ext cx="4953620" cy="296816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C3300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671554" y="2032006"/>
            <a:ext cx="4310743" cy="2687178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5642044" y="1204577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FF00"/>
                </a:solidFill>
              </a:rPr>
              <a:t>01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642044" y="2172502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02</a:t>
            </a:r>
            <a:endParaRPr lang="zh-CN" altLang="en-US" b="1" dirty="0"/>
          </a:p>
        </p:txBody>
      </p:sp>
      <p:sp>
        <p:nvSpPr>
          <p:cNvPr id="7" name="圆角矩形 6"/>
          <p:cNvSpPr/>
          <p:nvPr/>
        </p:nvSpPr>
        <p:spPr>
          <a:xfrm>
            <a:off x="5642044" y="3140427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03</a:t>
            </a:r>
            <a:endParaRPr lang="zh-CN" altLang="en-US" b="1" dirty="0"/>
          </a:p>
        </p:txBody>
      </p:sp>
      <p:sp>
        <p:nvSpPr>
          <p:cNvPr id="8" name="圆角矩形 7"/>
          <p:cNvSpPr/>
          <p:nvPr/>
        </p:nvSpPr>
        <p:spPr>
          <a:xfrm>
            <a:off x="5642044" y="4108352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04</a:t>
            </a:r>
            <a:endParaRPr lang="zh-CN" altLang="en-US" b="1" dirty="0"/>
          </a:p>
        </p:txBody>
      </p:sp>
      <p:sp>
        <p:nvSpPr>
          <p:cNvPr id="9" name="圆角矩形 8"/>
          <p:cNvSpPr/>
          <p:nvPr/>
        </p:nvSpPr>
        <p:spPr>
          <a:xfrm>
            <a:off x="5642044" y="5076279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05</a:t>
            </a:r>
            <a:endParaRPr lang="zh-CN" altLang="en-US" b="1" dirty="0"/>
          </a:p>
        </p:txBody>
      </p:sp>
      <p:sp>
        <p:nvSpPr>
          <p:cNvPr id="59" name="圆角矩形 58"/>
          <p:cNvSpPr/>
          <p:nvPr/>
        </p:nvSpPr>
        <p:spPr>
          <a:xfrm>
            <a:off x="6746944" y="1204577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FF00"/>
                </a:solidFill>
              </a:rPr>
              <a:t>泛型编程</a:t>
            </a:r>
            <a:endParaRPr lang="zh-CN" altLang="en-US" sz="2000" b="1" dirty="0">
              <a:solidFill>
                <a:srgbClr val="FFFF00"/>
              </a:solidFill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6746944" y="2172502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函数模板</a:t>
            </a:r>
            <a:endParaRPr lang="zh-CN" altLang="en-US" sz="2000" b="1" dirty="0"/>
          </a:p>
        </p:txBody>
      </p:sp>
      <p:sp>
        <p:nvSpPr>
          <p:cNvPr id="61" name="圆角矩形 60"/>
          <p:cNvSpPr/>
          <p:nvPr/>
        </p:nvSpPr>
        <p:spPr>
          <a:xfrm>
            <a:off x="6746944" y="3140427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类模板</a:t>
            </a:r>
            <a:endParaRPr lang="zh-CN" altLang="en-US" sz="2000" b="1" dirty="0"/>
          </a:p>
        </p:txBody>
      </p:sp>
      <p:sp>
        <p:nvSpPr>
          <p:cNvPr id="62" name="圆角矩形 61"/>
          <p:cNvSpPr/>
          <p:nvPr/>
        </p:nvSpPr>
        <p:spPr>
          <a:xfrm>
            <a:off x="6746944" y="4108352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非类型模板形参</a:t>
            </a:r>
            <a:endParaRPr lang="zh-CN" altLang="en-US" sz="2000" b="1" dirty="0"/>
          </a:p>
        </p:txBody>
      </p:sp>
      <p:sp>
        <p:nvSpPr>
          <p:cNvPr id="63" name="圆角矩形 62"/>
          <p:cNvSpPr/>
          <p:nvPr/>
        </p:nvSpPr>
        <p:spPr>
          <a:xfrm>
            <a:off x="6746944" y="5076279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数组的引用</a:t>
            </a:r>
            <a:endParaRPr lang="zh-CN" altLang="en-US" sz="2000" b="1" dirty="0"/>
          </a:p>
        </p:txBody>
      </p:sp>
      <p:sp>
        <p:nvSpPr>
          <p:cNvPr id="64" name="TextBox 78"/>
          <p:cNvSpPr txBox="1"/>
          <p:nvPr/>
        </p:nvSpPr>
        <p:spPr>
          <a:xfrm>
            <a:off x="1609332" y="3762810"/>
            <a:ext cx="20633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665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CONTENTS</a:t>
            </a:r>
            <a:endParaRPr lang="zh-CN" altLang="en-US" sz="2665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TextBox 79"/>
          <p:cNvSpPr txBox="1"/>
          <p:nvPr/>
        </p:nvSpPr>
        <p:spPr>
          <a:xfrm>
            <a:off x="1724446" y="2627106"/>
            <a:ext cx="1912703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8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zh-CN" altLang="en-US" sz="586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33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 animBg="1"/>
      <p:bldP spid="5" grpId="0" animBg="1"/>
      <p:bldP spid="6" grpId="0" animBg="1"/>
      <p:bldP spid="7" grpId="0" animBg="1"/>
      <p:bldP spid="8" grpId="0" animBg="1"/>
      <p:bldP spid="9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/>
      <p:bldP spid="6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类模板的示例：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  <a:sym typeface="+mn-ea"/>
              </a:rPr>
              <a:t>以指针方式实现的栈类模板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612775" y="1900555"/>
            <a:ext cx="10988675" cy="384238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accent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/* 向栈内压入元素 */</a:t>
            </a:r>
            <a:endParaRPr b="1" kern="0" dirty="0">
              <a:solidFill>
                <a:schemeClr val="accent1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template &lt;typename ElementType&gt;</a:t>
            </a:r>
            <a:endParaRPr b="1" kern="0" dirty="0">
              <a:solidFill>
                <a:srgbClr val="FF0000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void Stack&lt;</a:t>
            </a:r>
            <a:r>
              <a:rPr b="1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ElementType</a:t>
            </a: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&gt;::push( </a:t>
            </a:r>
            <a:r>
              <a:rPr b="1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ElementType</a:t>
            </a: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obj ) throw(std::bad_alloc)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{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Node* temp;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try {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 temp = new Node;	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 temp -&gt; element = obj;	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 temp -&gt; next = top;	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 top = temp;	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} 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catch (std::bad_alloc e) {        </a:t>
            </a:r>
            <a:r>
              <a:rPr b="1" kern="0" dirty="0">
                <a:solidFill>
                  <a:schemeClr val="accent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// 内存分配失败时进行异常处理</a:t>
            </a:r>
            <a:endParaRPr b="1" kern="0" dirty="0">
              <a:solidFill>
                <a:schemeClr val="accent1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 throw;		                </a:t>
            </a:r>
            <a:r>
              <a:rPr b="1" kern="0" dirty="0">
                <a:solidFill>
                  <a:schemeClr val="accent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// 重新抛出异常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}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}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3559" name="Picture 10" descr="未命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139" y="2681129"/>
            <a:ext cx="5815013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3" name="Line 14"/>
          <p:cNvSpPr>
            <a:spLocks noChangeShapeType="1"/>
          </p:cNvSpPr>
          <p:nvPr/>
        </p:nvSpPr>
        <p:spPr bwMode="auto">
          <a:xfrm flipH="1" flipV="1">
            <a:off x="6729095" y="3726815"/>
            <a:ext cx="353060" cy="405130"/>
          </a:xfrm>
          <a:prstGeom prst="line">
            <a:avLst/>
          </a:prstGeom>
          <a:noFill/>
          <a:ln w="25400">
            <a:solidFill>
              <a:srgbClr val="FF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3564" name="Line 15"/>
          <p:cNvSpPr>
            <a:spLocks noChangeShapeType="1"/>
          </p:cNvSpPr>
          <p:nvPr/>
        </p:nvSpPr>
        <p:spPr bwMode="auto">
          <a:xfrm>
            <a:off x="5945505" y="3636645"/>
            <a:ext cx="590550" cy="615950"/>
          </a:xfrm>
          <a:prstGeom prst="line">
            <a:avLst/>
          </a:prstGeom>
          <a:noFill/>
          <a:ln w="25400">
            <a:solidFill>
              <a:srgbClr val="FF00FF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23562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442" y="4131787"/>
            <a:ext cx="738187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0" name="Rectangle 11"/>
          <p:cNvSpPr>
            <a:spLocks noChangeArrowheads="1"/>
          </p:cNvSpPr>
          <p:nvPr/>
        </p:nvSpPr>
        <p:spPr bwMode="auto">
          <a:xfrm>
            <a:off x="5896611" y="4192271"/>
            <a:ext cx="681990" cy="369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b="1" kern="0" dirty="0">
                <a:effectLst/>
                <a:latin typeface="Consolas" panose="020B0609020204030204" pitchFamily="49" charset="0"/>
                <a:cs typeface="宋体" panose="02010600030101010101" pitchFamily="2" charset="-122"/>
                <a:sym typeface="+mn-ea"/>
              </a:rPr>
              <a:t>temp</a:t>
            </a:r>
            <a:endParaRPr lang="en-US" altLang="zh-CN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类模板的示例：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  <a:sym typeface="+mn-ea"/>
              </a:rPr>
              <a:t>以指针方式实现的栈类模板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271270" y="2068830"/>
            <a:ext cx="10358755" cy="359219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accent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/* 从栈顶弹出元素 */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template &lt;typename ElementType&gt;</a:t>
            </a:r>
            <a:endParaRPr b="1" kern="0" dirty="0">
              <a:solidFill>
                <a:srgbClr val="FF0000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void Stack&lt;</a:t>
            </a:r>
            <a:r>
              <a:rPr b="1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ElementType</a:t>
            </a: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&gt;::pop() throw(std::logic_error)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{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Node* temp;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if (top != NULL) {	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 temp = top;			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 top = top -&gt; next; 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 delete temp;			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} 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else {                          </a:t>
            </a:r>
            <a:r>
              <a:rPr b="1" kern="0" dirty="0">
                <a:solidFill>
                  <a:schemeClr val="accent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// 栈为空时抛出异常</a:t>
            </a:r>
            <a:endParaRPr b="1" kern="0" dirty="0">
              <a:solidFill>
                <a:schemeClr val="accent1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 throw std::logic_error("pop from empty Stack");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}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}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类模板的示例：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  <a:sym typeface="+mn-ea"/>
              </a:rPr>
              <a:t>以指针方式实现的栈类模板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242060" y="1593215"/>
            <a:ext cx="10358755" cy="434213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accent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/* 获取栈顶元素 */</a:t>
            </a:r>
            <a:endParaRPr b="1" kern="0" dirty="0">
              <a:solidFill>
                <a:schemeClr val="accent1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template &lt;typename ElementType&gt;</a:t>
            </a:r>
            <a:endParaRPr b="1" kern="0" dirty="0">
              <a:solidFill>
                <a:srgbClr val="FF0000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ElementType</a:t>
            </a: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Stack&lt;</a:t>
            </a:r>
            <a:r>
              <a:rPr b="1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ElementType</a:t>
            </a: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&gt;::getTop() const throw(std::logic_error)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{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if (top != NULL) {	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 return top-&gt;element;		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} 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else {                          </a:t>
            </a:r>
            <a:r>
              <a:rPr b="1" kern="0" dirty="0">
                <a:solidFill>
                  <a:schemeClr val="accent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//栈为空时抛出异常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 throw std::logic_error("getTop from empty Stack");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}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}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accent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/* 判断栈是否为空 */</a:t>
            </a:r>
            <a:endParaRPr b="1" kern="0" dirty="0">
              <a:solidFill>
                <a:schemeClr val="accent1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template &lt;typename ElementType&gt;</a:t>
            </a:r>
            <a:endParaRPr b="1" kern="0" dirty="0">
              <a:solidFill>
                <a:srgbClr val="FF0000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bool Stack&lt;</a:t>
            </a:r>
            <a:r>
              <a:rPr b="1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ElementType</a:t>
            </a: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&gt;::isEmpty() const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{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return top == NULL;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}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类模板的示例：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  <a:sym typeface="+mn-ea"/>
              </a:rPr>
              <a:t>以指针方式实现的栈类模板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022350" y="1892935"/>
            <a:ext cx="10358755" cy="334200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accent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/* </a:t>
            </a:r>
            <a:r>
              <a:rPr lang="zh-CN" b="1" kern="0" dirty="0">
                <a:solidFill>
                  <a:schemeClr val="accent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主函数</a:t>
            </a:r>
            <a:r>
              <a:rPr b="1" kern="0" dirty="0">
                <a:solidFill>
                  <a:schemeClr val="accent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*/</a:t>
            </a:r>
            <a:endParaRPr b="1" kern="0" dirty="0">
              <a:solidFill>
                <a:schemeClr val="accent1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int main()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{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Stack&lt;int&gt; stack;	                         </a:t>
            </a:r>
            <a:r>
              <a:rPr b="1" kern="0" dirty="0">
                <a:solidFill>
                  <a:schemeClr val="accent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// 实例化一个保存int型元素的栈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for (int i = 1; i &lt; 9; i++)                </a:t>
            </a:r>
            <a:r>
              <a:rPr b="1" kern="0" dirty="0">
                <a:solidFill>
                  <a:schemeClr val="accent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// 向栈中压入8个元素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	stack.push(i);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	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while (!stack.isEmpty()) {	           </a:t>
            </a:r>
            <a:r>
              <a:rPr b="1" kern="0" dirty="0">
                <a:solidFill>
                  <a:schemeClr val="accent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// 栈不为空时循环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	cout &lt;&lt; stack.getTop() &lt;&lt; " ";          </a:t>
            </a:r>
            <a:r>
              <a:rPr b="1" kern="0" dirty="0">
                <a:solidFill>
                  <a:schemeClr val="accent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// 显示栈顶元素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	stack.pop();			           </a:t>
            </a:r>
            <a:r>
              <a:rPr b="1" kern="0" dirty="0">
                <a:solidFill>
                  <a:schemeClr val="accent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// 弹出栈顶元素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}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}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22350" y="5525770"/>
            <a:ext cx="10358755" cy="59118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accent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/* </a:t>
            </a:r>
            <a:r>
              <a:rPr lang="zh-CN" b="1" kern="0" dirty="0">
                <a:solidFill>
                  <a:schemeClr val="accent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运行结果</a:t>
            </a:r>
            <a:r>
              <a:rPr b="1" kern="0" dirty="0">
                <a:solidFill>
                  <a:schemeClr val="accent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*/</a:t>
            </a:r>
            <a:endParaRPr b="1" kern="0" dirty="0">
              <a:solidFill>
                <a:schemeClr val="accent1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8 7 6 5 4 3 2 1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28290" y="2473325"/>
            <a:ext cx="153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700655" y="2418715"/>
            <a:ext cx="2019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0070C0"/>
                </a:solidFill>
              </a:rPr>
              <a:t>elementtype</a:t>
            </a:r>
            <a:r>
              <a:rPr lang="zh-CN" altLang="en-US">
                <a:solidFill>
                  <a:srgbClr val="0070C0"/>
                </a:solidFill>
              </a:rPr>
              <a:t>为</a:t>
            </a:r>
            <a:r>
              <a:rPr lang="en-US" altLang="zh-CN">
                <a:solidFill>
                  <a:srgbClr val="0070C0"/>
                </a:solidFill>
              </a:rPr>
              <a:t>int</a:t>
            </a:r>
            <a:endParaRPr lang="en-US" altLang="zh-CN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类模板的实例化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学论网-矩形 1"/>
          <p:cNvSpPr/>
          <p:nvPr/>
        </p:nvSpPr>
        <p:spPr>
          <a:xfrm>
            <a:off x="697865" y="1600200"/>
            <a:ext cx="11409680" cy="4830445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5" name="学论网-www.xuelun.me"/>
          <p:cNvSpPr txBox="1"/>
          <p:nvPr/>
        </p:nvSpPr>
        <p:spPr>
          <a:xfrm>
            <a:off x="1120140" y="1788795"/>
            <a:ext cx="10506710" cy="465137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342900" indent="-342900" eaLnBrk="1" hangingPunct="1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类模板是一个通用类模型，而不是具体类，不能用于创建对象，只有经过</a:t>
            </a:r>
            <a:r>
              <a:rPr lang="zh-CN" altLang="en-US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实例化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后才得到具体类，才能用于创建对象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eaLnBrk="1" hangingPunct="1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实例化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的一般形式：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 eaLnBrk="1" hangingPunct="1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类模板名 &lt; 模板实参表 &gt;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eaLnBrk="1" hangingPunct="1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模板实参是一个实际类型，如int，double等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eaLnBrk="1" hangingPunct="1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一个类模板可以实例化为多个不同的具体类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 eaLnBrk="1" hangingPunct="1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Stack&lt;int&gt; stack_int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 eaLnBrk="1" hangingPunct="1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Stack&lt;double&gt; stack_double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 eaLnBrk="1" hangingPunct="1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Stack&lt;string&gt; stack_string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14" grpId="0" bldLvl="0" animBg="1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类模板的文件组织形式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学论网-矩形 1"/>
          <p:cNvSpPr/>
          <p:nvPr/>
        </p:nvSpPr>
        <p:spPr>
          <a:xfrm>
            <a:off x="668655" y="1664970"/>
            <a:ext cx="11409680" cy="4641215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5" name="学论网-www.xuelun.me"/>
          <p:cNvSpPr txBox="1"/>
          <p:nvPr/>
        </p:nvSpPr>
        <p:spPr>
          <a:xfrm>
            <a:off x="1120140" y="1788795"/>
            <a:ext cx="10506710" cy="310070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342900" indent="-342900" eaLnBrk="1" hangingPunct="1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一般而言，调用函数时，编译器只需要看到函数的声明即可。所以可以把函数的声明放在 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.h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文件中，实现在 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.cpp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的实现文件中，使用函数的地方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#include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函数的 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文件即可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eaLnBrk="1" hangingPunct="1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对于模板则不同，要进行实例化，编译器必须能够访问模板定义的源代码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eaLnBrk="1" hangingPunct="1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为了在模板中也实现一般的声明定义分离，C++提供了两种模板的编译模型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eaLnBrk="1" hangingPunct="1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14" grpId="0" bldLvl="0" animBg="1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类模板的文件组织形式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学论网-矩形 1"/>
          <p:cNvSpPr/>
          <p:nvPr/>
        </p:nvSpPr>
        <p:spPr>
          <a:xfrm>
            <a:off x="697865" y="1600200"/>
            <a:ext cx="11409680" cy="4830445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5" name="学论网-www.xuelun.me"/>
          <p:cNvSpPr txBox="1"/>
          <p:nvPr/>
        </p:nvSpPr>
        <p:spPr>
          <a:xfrm>
            <a:off x="1120140" y="1788795"/>
            <a:ext cx="10506710" cy="51676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342900" indent="-342900" eaLnBrk="1" hangingPunct="1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包含编译模式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（inclusion compilation model）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 eaLnBrk="1" hangingPunct="1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要求：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在函数模板或类模板成员函数的调用点，相应函数的定义对编译器必须是可见的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 eaLnBrk="1" hangingPunct="1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实现方式：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在头文件中用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#include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包含实现文件（也可将模板的实现代码直接放在头文件中）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eaLnBrk="1" hangingPunct="1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分离编译模式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（separate compilation model）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 eaLnBrk="1" hangingPunct="1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要求：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声明和定义分离，程序员在实现文件中使用保留字export告诉编译器，需要记住哪些模板定义。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 eaLnBrk="1" hangingPunct="1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不是所有编译器都支持该模式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eaLnBrk="1" hangingPunct="1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14" grpId="0" bldLvl="0" animBg="1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marL="0" lvl="2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  <a:sym typeface="+mn-ea"/>
              </a:rPr>
              <a:t>包含编译模式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学论网-矩形 1"/>
          <p:cNvSpPr/>
          <p:nvPr/>
        </p:nvSpPr>
        <p:spPr>
          <a:xfrm>
            <a:off x="697865" y="1600200"/>
            <a:ext cx="11168380" cy="5107305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68070" y="1980565"/>
            <a:ext cx="4681220" cy="318960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>
              <a:lnSpc>
                <a:spcPct val="140000"/>
              </a:lnSpc>
            </a:pPr>
            <a:r>
              <a:rPr b="1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//genericStack.h</a:t>
            </a:r>
            <a:endParaRPr b="1" kern="0" dirty="0">
              <a:solidFill>
                <a:srgbClr val="FF0000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eaLnBrk="1" hangingPunct="1">
              <a:lnSpc>
                <a:spcPct val="140000"/>
              </a:lnSpc>
            </a:pP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eaLnBrk="1" hangingPunct="1">
              <a:lnSpc>
                <a:spcPct val="14000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#ifndef GSTACK_H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eaLnBrk="1" hangingPunct="1">
              <a:lnSpc>
                <a:spcPct val="14000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#define GSTACK_H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eaLnBrk="1" hangingPunct="1">
              <a:lnSpc>
                <a:spcPct val="140000"/>
              </a:lnSpc>
            </a:pP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eaLnBrk="1" hangingPunct="1">
              <a:lnSpc>
                <a:spcPct val="140000"/>
              </a:lnSpc>
            </a:pPr>
            <a:r>
              <a:rPr b="1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类模板的定义和实现代码</a:t>
            </a:r>
            <a:endParaRPr b="1" kern="0" dirty="0">
              <a:solidFill>
                <a:srgbClr val="FF0000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eaLnBrk="1" hangingPunct="1">
              <a:lnSpc>
                <a:spcPct val="140000"/>
              </a:lnSpc>
            </a:pP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eaLnBrk="1" hangingPunct="1">
              <a:lnSpc>
                <a:spcPct val="14000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#endif 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35980" y="1992630"/>
            <a:ext cx="5176520" cy="318960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>
              <a:lnSpc>
                <a:spcPct val="140000"/>
              </a:lnSpc>
            </a:pPr>
            <a:r>
              <a:rPr b="1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//client.cpp客户代码</a:t>
            </a:r>
            <a:endParaRPr b="1" kern="0" dirty="0">
              <a:solidFill>
                <a:srgbClr val="FF0000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eaLnBrk="1" hangingPunct="1">
              <a:lnSpc>
                <a:spcPct val="140000"/>
              </a:lnSpc>
            </a:pPr>
            <a:r>
              <a:rPr b="1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#include “genericStack.h”</a:t>
            </a:r>
            <a:endParaRPr b="1" kern="0" dirty="0">
              <a:solidFill>
                <a:srgbClr val="FF0000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eaLnBrk="1" hangingPunct="1">
              <a:lnSpc>
                <a:spcPct val="140000"/>
              </a:lnSpc>
              <a:buClrTx/>
              <a:buSzTx/>
              <a:buNone/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int main()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 eaLnBrk="1" hangingPunct="1">
              <a:lnSpc>
                <a:spcPct val="140000"/>
              </a:lnSpc>
              <a:buClrTx/>
              <a:buSzTx/>
              <a:buNone/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{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 eaLnBrk="1" hangingPunct="1">
              <a:lnSpc>
                <a:spcPct val="140000"/>
              </a:lnSpc>
              <a:buClrTx/>
              <a:buSzTx/>
              <a:buNone/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Stack&lt;int&gt; stack;	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eaLnBrk="1" hangingPunct="1">
              <a:lnSpc>
                <a:spcPct val="140000"/>
              </a:lnSpc>
              <a:buClrTx/>
              <a:buSzTx/>
              <a:buNone/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for (int i = 1; i &lt; 9; i++)       </a:t>
            </a:r>
            <a:r>
              <a:rPr lang="en-US"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	s</a:t>
            </a: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tack.push(i);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 eaLnBrk="1" hangingPunct="1">
              <a:lnSpc>
                <a:spcPct val="140000"/>
              </a:lnSpc>
              <a:buClrTx/>
              <a:buSzTx/>
              <a:buNone/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}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学论网-www.xuelun.me"/>
          <p:cNvSpPr txBox="1"/>
          <p:nvPr/>
        </p:nvSpPr>
        <p:spPr>
          <a:xfrm>
            <a:off x="1068070" y="5594350"/>
            <a:ext cx="9258935" cy="4305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indent="0" eaLnBrk="1" hangingPunct="1">
              <a:lnSpc>
                <a:spcPct val="14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模板的定义和实现都写在.h文件中。属于包含编译模式</a:t>
            </a:r>
            <a:endParaRPr lang="zh-CN" altLang="en-US" sz="20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14" grpId="0" bldLvl="0" animBg="1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344051" y="1833234"/>
            <a:ext cx="5006277" cy="261438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C3300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565975" y="1910430"/>
            <a:ext cx="4589068" cy="248649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5642044" y="1204577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01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642044" y="2172502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02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642044" y="3140427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03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642044" y="4108352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FF00"/>
                </a:solidFill>
              </a:rPr>
              <a:t>04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5642044" y="5076279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05</a:t>
            </a:r>
            <a:endParaRPr lang="zh-CN" altLang="en-US" b="1" dirty="0"/>
          </a:p>
        </p:txBody>
      </p:sp>
      <p:sp>
        <p:nvSpPr>
          <p:cNvPr id="59" name="圆角矩形 58"/>
          <p:cNvSpPr/>
          <p:nvPr/>
        </p:nvSpPr>
        <p:spPr>
          <a:xfrm>
            <a:off x="6746944" y="1204577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泛型编程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6746944" y="2172502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函数模板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6746944" y="3140427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类模板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6746944" y="4108352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FF00"/>
                </a:solidFill>
              </a:rPr>
              <a:t>非类型模板形参</a:t>
            </a:r>
            <a:endParaRPr lang="zh-CN" altLang="en-US" sz="2000" b="1" dirty="0">
              <a:solidFill>
                <a:srgbClr val="FFFF00"/>
              </a:solidFill>
            </a:endParaRPr>
          </a:p>
        </p:txBody>
      </p:sp>
      <p:sp>
        <p:nvSpPr>
          <p:cNvPr id="63" name="圆角矩形 62"/>
          <p:cNvSpPr/>
          <p:nvPr/>
        </p:nvSpPr>
        <p:spPr>
          <a:xfrm>
            <a:off x="6746944" y="5076279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数组的引用</a:t>
            </a:r>
            <a:endParaRPr lang="zh-CN" altLang="en-US" sz="2000" b="1" dirty="0"/>
          </a:p>
        </p:txBody>
      </p:sp>
      <p:sp>
        <p:nvSpPr>
          <p:cNvPr id="64" name="TextBox 78"/>
          <p:cNvSpPr txBox="1"/>
          <p:nvPr/>
        </p:nvSpPr>
        <p:spPr>
          <a:xfrm>
            <a:off x="565975" y="3733289"/>
            <a:ext cx="20633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665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CONTENTS</a:t>
            </a:r>
            <a:endParaRPr lang="zh-CN" altLang="en-US" sz="2665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TextBox 79"/>
          <p:cNvSpPr txBox="1"/>
          <p:nvPr/>
        </p:nvSpPr>
        <p:spPr>
          <a:xfrm>
            <a:off x="641317" y="2677173"/>
            <a:ext cx="1912703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8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zh-CN" altLang="en-US" sz="586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33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 animBg="1"/>
      <p:bldP spid="5" grpId="0" animBg="1"/>
      <p:bldP spid="6" grpId="0" animBg="1"/>
      <p:bldP spid="7" grpId="0" animBg="1"/>
      <p:bldP spid="8" grpId="0" animBg="1"/>
      <p:bldP spid="9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/>
      <p:bldP spid="6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非类型模板形参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学论网-矩形 1"/>
          <p:cNvSpPr/>
          <p:nvPr/>
        </p:nvSpPr>
        <p:spPr>
          <a:xfrm>
            <a:off x="697865" y="1600200"/>
            <a:ext cx="11160760" cy="4830445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5" name="学论网-www.xuelun.me"/>
          <p:cNvSpPr txBox="1"/>
          <p:nvPr/>
        </p:nvSpPr>
        <p:spPr>
          <a:xfrm>
            <a:off x="1120140" y="1788795"/>
            <a:ext cx="10506710" cy="310070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342900" indent="-342900" eaLnBrk="1" hangingPunct="1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两类模板形参：类型形参和非类型形参</a:t>
            </a:r>
            <a:endParaRPr lang="zh-CN" altLang="en-US" sz="2400" dirty="0">
              <a:sym typeface="+mn-ea"/>
            </a:endParaRPr>
          </a:p>
          <a:p>
            <a:pPr marL="342900" indent="-342900" eaLnBrk="1" hangingPunct="1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非类型形参：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 eaLnBrk="1" hangingPunct="1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相当于模板内部的常量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 eaLnBrk="1" hangingPunct="1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形式上类似于普通的函数形参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 eaLnBrk="1" hangingPunct="1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对模板进行实例化时，非类型形参由相应模板实参的值代替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 eaLnBrk="1" hangingPunct="1">
              <a:lnSpc>
                <a:spcPct val="14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对应的模板实参必须是编译时常量表达式</a:t>
            </a:r>
            <a:endParaRPr lang="zh-CN" altLang="en-US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14" grpId="0" bldLvl="0" animBg="1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泛型编程（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  <a:sym typeface="+mn-ea"/>
              </a:rPr>
              <a:t>Generic programming）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学论网-矩形 1"/>
          <p:cNvSpPr/>
          <p:nvPr/>
        </p:nvSpPr>
        <p:spPr>
          <a:xfrm>
            <a:off x="607060" y="1712595"/>
            <a:ext cx="10659110" cy="4685665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5" name="学论网-www.xuelun.me"/>
          <p:cNvSpPr txBox="1"/>
          <p:nvPr/>
        </p:nvSpPr>
        <p:spPr>
          <a:xfrm>
            <a:off x="869950" y="1863090"/>
            <a:ext cx="10280015" cy="43667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泛型编程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独立于任何特定数据类型的编程，这使得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不同类型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数据(对象)可以被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相同的代码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中，使用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模板（</a:t>
            </a:r>
            <a:r>
              <a:rPr lang="zh-CN" altLang="en-US" sz="28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template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来进行泛型编程，包括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函数模板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Function template）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类模板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（Class template）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14" grpId="0" bldLvl="0" animBg="1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非模板形参的示例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1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：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  <a:sym typeface="+mn-ea"/>
              </a:rPr>
              <a:t>以数组实现的栈类模板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271270" y="2068830"/>
            <a:ext cx="10358755" cy="409257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accent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/* 类模板：使用数组实现的栈*/</a:t>
            </a:r>
            <a:endParaRPr b="1" kern="0" dirty="0">
              <a:solidFill>
                <a:schemeClr val="accent1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template &lt;typename ElementType, </a:t>
            </a:r>
            <a:r>
              <a:rPr b="1" kern="0" dirty="0">
                <a:solidFill>
                  <a:srgbClr val="C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int N</a:t>
            </a:r>
            <a:r>
              <a:rPr b="1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&gt;  </a:t>
            </a: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             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class Stack {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public: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Stack();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~Stack();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void push(</a:t>
            </a:r>
            <a:r>
              <a:rPr b="1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ElementType</a:t>
            </a: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obj);      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void pop();                      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b="1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ElementType</a:t>
            </a: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getTop() const;     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bool isEmpty() const;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private: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b="1" kern="0" dirty="0">
                <a:solidFill>
                  <a:schemeClr val="accent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/* 栈节点类型 */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b="1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ElementType</a:t>
            </a: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elements[</a:t>
            </a:r>
            <a:r>
              <a:rPr b="1" kern="0" dirty="0">
                <a:solidFill>
                  <a:srgbClr val="C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N</a:t>
            </a: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];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int count;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};</a:t>
            </a:r>
            <a:endParaRPr b="1" kern="0" dirty="0"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  <a:sym typeface="+mn-ea"/>
              </a:rPr>
              <a:t>非模板形参的示例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  <a:sym typeface="+mn-ea"/>
              </a:rPr>
              <a:t>：以数组实现的栈类模板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022350" y="1892935"/>
            <a:ext cx="10358755" cy="334200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accent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/* </a:t>
            </a:r>
            <a:r>
              <a:rPr lang="zh-CN" b="1" kern="0" dirty="0">
                <a:solidFill>
                  <a:schemeClr val="accent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主函数</a:t>
            </a:r>
            <a:r>
              <a:rPr b="1" kern="0" dirty="0">
                <a:solidFill>
                  <a:schemeClr val="accent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*/</a:t>
            </a:r>
            <a:endParaRPr b="1" kern="0" dirty="0">
              <a:solidFill>
                <a:schemeClr val="accent1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int main()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{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Stack&lt;</a:t>
            </a:r>
            <a:r>
              <a:rPr b="1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int, 10</a:t>
            </a: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&gt; stack;	                  </a:t>
            </a:r>
            <a:r>
              <a:rPr b="1" kern="0" dirty="0">
                <a:solidFill>
                  <a:schemeClr val="accent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// 实例化一个保存int型元素的栈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for (int i = 1; i &lt; 9; i++)                </a:t>
            </a:r>
            <a:r>
              <a:rPr b="1" kern="0" dirty="0">
                <a:solidFill>
                  <a:schemeClr val="accent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// 向栈中压入8个元素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	stack.push(i);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	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while (!stack.isEmpty()) {	           </a:t>
            </a:r>
            <a:r>
              <a:rPr b="1" kern="0" dirty="0">
                <a:solidFill>
                  <a:schemeClr val="accent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// 栈不为空时循环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	cout &lt;&lt; stack.getTop() &lt;&lt; " ";          </a:t>
            </a:r>
            <a:r>
              <a:rPr b="1" kern="0" dirty="0">
                <a:solidFill>
                  <a:schemeClr val="accent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// 显示栈顶元素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	stack.pop();			           </a:t>
            </a:r>
            <a:r>
              <a:rPr b="1" kern="0" dirty="0">
                <a:solidFill>
                  <a:schemeClr val="accent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// 弹出栈顶元素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}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}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22350" y="5525770"/>
            <a:ext cx="10358755" cy="59118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accent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/* </a:t>
            </a:r>
            <a:r>
              <a:rPr lang="zh-CN" b="1" kern="0" dirty="0">
                <a:solidFill>
                  <a:schemeClr val="accent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运行结果</a:t>
            </a:r>
            <a:r>
              <a:rPr b="1" kern="0" dirty="0">
                <a:solidFill>
                  <a:schemeClr val="accent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*/</a:t>
            </a:r>
            <a:endParaRPr b="1" kern="0" dirty="0">
              <a:solidFill>
                <a:schemeClr val="accent1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8 7 6 5 4 3 2 1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917267" y="2046514"/>
            <a:ext cx="4370614" cy="249292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C3300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140655" y="2139925"/>
            <a:ext cx="4147226" cy="2399510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5642044" y="1204577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01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642044" y="2172502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02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642044" y="3140427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03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642044" y="4108352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04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5642044" y="5076279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FF00"/>
                </a:solidFill>
              </a:rPr>
              <a:t>05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6746944" y="1204577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泛型编程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6746944" y="2172502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函数模板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6746944" y="3140427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类模板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6746944" y="4108352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非类型模板形参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63" name="圆角矩形 62"/>
          <p:cNvSpPr/>
          <p:nvPr/>
        </p:nvSpPr>
        <p:spPr>
          <a:xfrm>
            <a:off x="6746944" y="5076279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FF00"/>
                </a:solidFill>
              </a:rPr>
              <a:t>数组的引用</a:t>
            </a:r>
            <a:endParaRPr lang="zh-CN" altLang="en-US" sz="2000" b="1" dirty="0">
              <a:solidFill>
                <a:srgbClr val="FFFF00"/>
              </a:solidFill>
            </a:endParaRPr>
          </a:p>
        </p:txBody>
      </p:sp>
      <p:sp>
        <p:nvSpPr>
          <p:cNvPr id="64" name="TextBox 78"/>
          <p:cNvSpPr txBox="1"/>
          <p:nvPr/>
        </p:nvSpPr>
        <p:spPr>
          <a:xfrm>
            <a:off x="2070880" y="3715726"/>
            <a:ext cx="20633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665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CONTENTS</a:t>
            </a:r>
            <a:endParaRPr lang="zh-CN" altLang="en-US" sz="2665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TextBox 79"/>
          <p:cNvSpPr txBox="1"/>
          <p:nvPr/>
        </p:nvSpPr>
        <p:spPr>
          <a:xfrm>
            <a:off x="2146222" y="2627106"/>
            <a:ext cx="1912703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8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zh-CN" altLang="en-US" sz="586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33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 animBg="1"/>
      <p:bldP spid="5" grpId="0" animBg="1"/>
      <p:bldP spid="6" grpId="0" animBg="1"/>
      <p:bldP spid="7" grpId="0" animBg="1"/>
      <p:bldP spid="8" grpId="0" animBg="1"/>
      <p:bldP spid="9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/>
      <p:bldP spid="6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函数模板的非模板形参：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  <a:sym typeface="+mn-ea"/>
              </a:rPr>
              <a:t>打印函数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278890" y="1622425"/>
            <a:ext cx="10358755" cy="522194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accent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/* 非模板形参实例2 */</a:t>
            </a:r>
            <a:endParaRPr b="1" kern="0" dirty="0">
              <a:solidFill>
                <a:schemeClr val="accent1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template &lt;typename T, int N&gt;</a:t>
            </a:r>
            <a:endParaRPr b="1" kern="0" dirty="0">
              <a:solidFill>
                <a:srgbClr val="FF0000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void printValues(T (</a:t>
            </a:r>
            <a:r>
              <a:rPr b="1" kern="0" dirty="0">
                <a:solidFill>
                  <a:srgbClr val="C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&amp;arr</a:t>
            </a: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)[N]) {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for (int i = 0; i != N; ++i)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	cout&lt;&lt; arr[i] &lt;&lt; endl;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}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int main()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{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int intArr[6] = {1, 2, 3, 4, 5, 6};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double dblArr[4] = {1.2, 2.3, 3.4, 4.5};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b="1" kern="0" dirty="0">
                <a:solidFill>
                  <a:schemeClr val="accent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// 生成函数实例printValues(int (&amp;) [6])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printValues(intArr);	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b="1" kern="0" dirty="0">
                <a:solidFill>
                  <a:schemeClr val="accent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// 生成函数实例printValues(double (&amp;) [4])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printValues(dblArr);	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return 0;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}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非模板形参的示例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2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：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  <a:sym typeface="+mn-ea"/>
              </a:rPr>
              <a:t>打印函数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278890" y="1615440"/>
            <a:ext cx="10358755" cy="50927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accent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/* 非模板形参实例2 */</a:t>
            </a:r>
            <a:endParaRPr b="1" kern="0" dirty="0">
              <a:solidFill>
                <a:schemeClr val="accent1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template &lt;typename T, int N&gt;</a:t>
            </a:r>
            <a:endParaRPr b="1" kern="0" dirty="0">
              <a:solidFill>
                <a:srgbClr val="FF0000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void printValues(T </a:t>
            </a:r>
            <a:r>
              <a:rPr b="1" kern="0" dirty="0">
                <a:solidFill>
                  <a:srgbClr val="C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b="1" kern="0" dirty="0">
                <a:solidFill>
                  <a:srgbClr val="C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*</a:t>
            </a:r>
            <a:r>
              <a:rPr b="1" kern="0" dirty="0">
                <a:solidFill>
                  <a:srgbClr val="C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arr)</a:t>
            </a: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[N]) {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for (int i = 0; i != N; ++i)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	cout&lt;&lt; </a:t>
            </a:r>
            <a:r>
              <a:rPr lang="en-US" b="1" kern="0" dirty="0">
                <a:solidFill>
                  <a:srgbClr val="C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(*</a:t>
            </a:r>
            <a:r>
              <a:rPr b="1" kern="0" dirty="0">
                <a:solidFill>
                  <a:srgbClr val="C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arr</a:t>
            </a:r>
            <a:r>
              <a:rPr lang="en-US" b="1" kern="0" dirty="0">
                <a:solidFill>
                  <a:srgbClr val="C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[i] &lt;&lt; endl;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}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int main()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{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int intArr[6] = {1, 2, 3, 4, 5, 6};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double dblArr[4] = {1.2, 2.3, 3.4, 4.5};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b="1" kern="0" dirty="0">
                <a:solidFill>
                  <a:schemeClr val="accent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// 生成函数实例printValues(int (&amp;) [6])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printValues(</a:t>
            </a:r>
            <a:r>
              <a:rPr lang="en-US" b="1" kern="0" dirty="0">
                <a:solidFill>
                  <a:srgbClr val="C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&amp;</a:t>
            </a: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intArr);	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b="1" kern="0" dirty="0">
                <a:solidFill>
                  <a:schemeClr val="accent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// 生成函数实例printValues(double (&amp;) [4])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printValues(</a:t>
            </a:r>
            <a:r>
              <a:rPr lang="en-US" b="1" kern="0" dirty="0">
                <a:solidFill>
                  <a:srgbClr val="C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&amp;</a:t>
            </a: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dblArr);	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return 0;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}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5"/>
          <p:cNvSpPr txBox="1">
            <a:spLocks noGrp="1"/>
          </p:cNvSpPr>
          <p:nvPr/>
        </p:nvSpPr>
        <p:spPr bwMode="auto">
          <a:xfrm>
            <a:off x="8005762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8A5506E-1EC7-49F4-A0AD-C52E4684CE1A}" type="slidenum">
              <a:rPr lang="en-US" altLang="zh-CN" sz="1400" b="0"/>
            </a:fld>
            <a:endParaRPr lang="en-US" altLang="zh-CN" sz="1400" b="0"/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2671762" y="2414588"/>
            <a:ext cx="7620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endParaRPr kumimoji="1" lang="zh-CN" altLang="zh-CN" sz="2400" b="0">
              <a:latin typeface="Tahoma" panose="020B0604030504040204" pitchFamily="34" charset="0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290762" y="2490788"/>
            <a:ext cx="7391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endParaRPr kumimoji="1" lang="zh-CN" altLang="zh-CN" sz="2400" b="0">
              <a:latin typeface="Tahoma" panose="020B0604030504040204" pitchFamily="34" charset="0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1560512" y="1477963"/>
            <a:ext cx="4537075" cy="3397250"/>
          </a:xfrm>
          <a:prstGeom prst="rect">
            <a:avLst/>
          </a:prstGeom>
          <a:noFill/>
          <a:ln w="9525">
            <a:solidFill>
              <a:srgbClr val="FF00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en-US" sz="1800" dirty="0"/>
              <a:t>void f( int (&amp;b)</a:t>
            </a:r>
            <a:r>
              <a:rPr kumimoji="1" lang="en-US" altLang="en-US" sz="1800" dirty="0">
                <a:solidFill>
                  <a:srgbClr val="FF0000"/>
                </a:solidFill>
              </a:rPr>
              <a:t>[3]</a:t>
            </a:r>
            <a:r>
              <a:rPr kumimoji="1" lang="en-US" altLang="en-US" sz="1800" dirty="0"/>
              <a:t> )</a:t>
            </a:r>
            <a:endParaRPr kumimoji="1" lang="en-US" altLang="en-US" sz="18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en-US" sz="1800" dirty="0"/>
              <a:t>{</a:t>
            </a:r>
            <a:endParaRPr kumimoji="1" lang="en-US" altLang="en-US" sz="18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dirty="0"/>
              <a:t>      </a:t>
            </a:r>
            <a:r>
              <a:rPr kumimoji="1" lang="en-US" altLang="en-US" sz="1800" dirty="0"/>
              <a:t>int </a:t>
            </a:r>
            <a:r>
              <a:rPr kumimoji="1" lang="en-US" altLang="en-US" sz="1800" dirty="0" err="1"/>
              <a:t>i</a:t>
            </a:r>
            <a:r>
              <a:rPr kumimoji="1" lang="en-US" altLang="en-US" sz="1800" dirty="0"/>
              <a:t>;</a:t>
            </a:r>
            <a:endParaRPr kumimoji="1" lang="en-US" altLang="en-US" sz="18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dirty="0"/>
              <a:t>      </a:t>
            </a:r>
            <a:r>
              <a:rPr kumimoji="1" lang="en-US" altLang="en-US" sz="1800" dirty="0"/>
              <a:t>for( </a:t>
            </a:r>
            <a:r>
              <a:rPr kumimoji="1" lang="en-US" altLang="en-US" sz="1800" dirty="0" err="1"/>
              <a:t>i</a:t>
            </a:r>
            <a:r>
              <a:rPr kumimoji="1" lang="en-US" altLang="en-US" sz="1800" dirty="0"/>
              <a:t> = 0; </a:t>
            </a:r>
            <a:r>
              <a:rPr kumimoji="1" lang="en-US" altLang="en-US" sz="1800" dirty="0" err="1"/>
              <a:t>i</a:t>
            </a:r>
            <a:r>
              <a:rPr kumimoji="1" lang="en-US" altLang="en-US" sz="1800" dirty="0"/>
              <a:t> &lt; 3; </a:t>
            </a:r>
            <a:r>
              <a:rPr kumimoji="1" lang="en-US" altLang="en-US" sz="1800" dirty="0" err="1"/>
              <a:t>i</a:t>
            </a:r>
            <a:r>
              <a:rPr kumimoji="1" lang="en-US" altLang="en-US" sz="1800" dirty="0"/>
              <a:t>++ )</a:t>
            </a:r>
            <a:endParaRPr kumimoji="1" lang="en-US" altLang="en-US" sz="18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dirty="0"/>
              <a:t>     </a:t>
            </a:r>
            <a:r>
              <a:rPr kumimoji="1" lang="en-US" altLang="en-US" sz="1800" dirty="0"/>
              <a:t>{</a:t>
            </a:r>
            <a:endParaRPr kumimoji="1" lang="en-US" altLang="en-US" sz="18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dirty="0"/>
              <a:t>           </a:t>
            </a:r>
            <a:r>
              <a:rPr kumimoji="1" lang="en-US" altLang="en-US" sz="1800" dirty="0"/>
              <a:t>b[</a:t>
            </a:r>
            <a:r>
              <a:rPr kumimoji="1" lang="en-US" altLang="en-US" sz="1800" dirty="0" err="1"/>
              <a:t>i</a:t>
            </a:r>
            <a:r>
              <a:rPr kumimoji="1" lang="en-US" altLang="en-US" sz="1800" dirty="0"/>
              <a:t>]++;</a:t>
            </a:r>
            <a:endParaRPr kumimoji="1" lang="en-US" altLang="en-US" sz="18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dirty="0"/>
              <a:t>           </a:t>
            </a:r>
            <a:r>
              <a:rPr kumimoji="1" lang="en-US" altLang="en-US" sz="1800" dirty="0" err="1"/>
              <a:t>cout</a:t>
            </a:r>
            <a:r>
              <a:rPr kumimoji="1" lang="en-US" altLang="en-US" sz="1800" dirty="0"/>
              <a:t> &lt;&lt; b[</a:t>
            </a:r>
            <a:r>
              <a:rPr kumimoji="1" lang="en-US" altLang="en-US" sz="1800" dirty="0" err="1"/>
              <a:t>i</a:t>
            </a:r>
            <a:r>
              <a:rPr kumimoji="1" lang="en-US" altLang="en-US" sz="1800" dirty="0"/>
              <a:t>] &lt;&lt; </a:t>
            </a:r>
            <a:r>
              <a:rPr kumimoji="1" lang="en-US" altLang="en-US" sz="1800" dirty="0" err="1"/>
              <a:t>endl</a:t>
            </a:r>
            <a:r>
              <a:rPr kumimoji="1" lang="en-US" altLang="en-US" sz="1800" dirty="0"/>
              <a:t>;</a:t>
            </a:r>
            <a:endParaRPr kumimoji="1" lang="en-US" altLang="en-US" sz="18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dirty="0"/>
              <a:t>      </a:t>
            </a:r>
            <a:r>
              <a:rPr kumimoji="1" lang="en-US" altLang="en-US" sz="1800" dirty="0"/>
              <a:t>}</a:t>
            </a:r>
            <a:endParaRPr kumimoji="1" lang="en-US" altLang="en-US" sz="18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dirty="0"/>
              <a:t>      </a:t>
            </a:r>
            <a:r>
              <a:rPr kumimoji="1" lang="en-US" altLang="en-US" sz="1800" dirty="0" err="1"/>
              <a:t>cout</a:t>
            </a:r>
            <a:r>
              <a:rPr kumimoji="1" lang="en-US" altLang="en-US" sz="1800" dirty="0"/>
              <a:t> &lt;&lt; “</a:t>
            </a:r>
            <a:r>
              <a:rPr kumimoji="1" lang="en-US" altLang="zh-CN" sz="1800" dirty="0"/>
              <a:t>address of </a:t>
            </a:r>
            <a:r>
              <a:rPr kumimoji="1" lang="en-US" altLang="en-US" sz="1800" dirty="0"/>
              <a:t>b in f: " &lt;&lt; &amp;b</a:t>
            </a:r>
            <a:r>
              <a:rPr kumimoji="1" lang="en-US" altLang="zh-CN" sz="1800" dirty="0"/>
              <a:t>;</a:t>
            </a:r>
            <a:endParaRPr kumimoji="1" lang="en-US" altLang="en-US" sz="18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dirty="0"/>
              <a:t>      </a:t>
            </a:r>
            <a:endParaRPr kumimoji="1" lang="en-US" altLang="zh-CN" sz="18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dirty="0"/>
              <a:t>      //</a:t>
            </a:r>
            <a:r>
              <a:rPr kumimoji="1" lang="en-US" altLang="en-US" sz="1800" dirty="0"/>
              <a:t>b++;</a:t>
            </a:r>
            <a:r>
              <a:rPr kumimoji="1" lang="en-US" altLang="zh-CN" sz="1800" dirty="0"/>
              <a:t>  //</a:t>
            </a:r>
            <a:r>
              <a:rPr kumimoji="1" lang="zh-CN" altLang="en-US" sz="1800" dirty="0"/>
              <a:t>错误，</a:t>
            </a:r>
            <a:r>
              <a:rPr kumimoji="1" lang="en-US" altLang="zh-CN" sz="1800" dirty="0"/>
              <a:t>b</a:t>
            </a:r>
            <a:r>
              <a:rPr kumimoji="1" lang="zh-CN" altLang="en-US" sz="1800" dirty="0"/>
              <a:t>是指针常量</a:t>
            </a:r>
            <a:endParaRPr kumimoji="1" lang="en-US" altLang="en-US" sz="18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en-US" sz="1800" dirty="0"/>
              <a:t>}</a:t>
            </a:r>
            <a:endParaRPr kumimoji="1" lang="en-US" altLang="en-US" sz="1800" dirty="0"/>
          </a:p>
        </p:txBody>
      </p:sp>
      <p:sp>
        <p:nvSpPr>
          <p:cNvPr id="14" name="Rectangle 8"/>
          <p:cNvSpPr txBox="1">
            <a:spLocks noChangeArrowheads="1"/>
          </p:cNvSpPr>
          <p:nvPr/>
        </p:nvSpPr>
        <p:spPr>
          <a:xfrm>
            <a:off x="2136775" y="469900"/>
            <a:ext cx="7775575" cy="72072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200" b="1"/>
              <a:t>题外话</a:t>
            </a:r>
            <a:endParaRPr kumimoji="1" lang="zh-CN" altLang="en-US" sz="3200" b="1"/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6096000" y="1477963"/>
            <a:ext cx="4500562" cy="3397250"/>
          </a:xfrm>
          <a:prstGeom prst="rect">
            <a:avLst/>
          </a:prstGeom>
          <a:noFill/>
          <a:ln w="9525">
            <a:solidFill>
              <a:srgbClr val="FF00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en-US" sz="1800" dirty="0"/>
              <a:t>void f( int b</a:t>
            </a:r>
            <a:r>
              <a:rPr kumimoji="1" lang="en-US" altLang="en-US" sz="1800" dirty="0">
                <a:solidFill>
                  <a:srgbClr val="FF0000"/>
                </a:solidFill>
              </a:rPr>
              <a:t>[</a:t>
            </a:r>
            <a:r>
              <a:rPr kumimoji="1" lang="en-US" altLang="zh-CN" sz="1800" dirty="0">
                <a:solidFill>
                  <a:srgbClr val="FF0000"/>
                </a:solidFill>
              </a:rPr>
              <a:t> </a:t>
            </a:r>
            <a:r>
              <a:rPr kumimoji="1" lang="en-US" altLang="en-US" sz="1800" dirty="0">
                <a:solidFill>
                  <a:srgbClr val="FF0000"/>
                </a:solidFill>
              </a:rPr>
              <a:t>]</a:t>
            </a:r>
            <a:r>
              <a:rPr kumimoji="1" lang="en-US" altLang="en-US" sz="1800" dirty="0"/>
              <a:t> )</a:t>
            </a:r>
            <a:endParaRPr kumimoji="1" lang="en-US" altLang="en-US" sz="18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en-US" sz="1800" dirty="0"/>
              <a:t>{</a:t>
            </a:r>
            <a:endParaRPr kumimoji="1" lang="en-US" altLang="en-US" sz="18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dirty="0"/>
              <a:t>      </a:t>
            </a:r>
            <a:r>
              <a:rPr kumimoji="1" lang="en-US" altLang="en-US" sz="1800" dirty="0"/>
              <a:t>int </a:t>
            </a:r>
            <a:r>
              <a:rPr kumimoji="1" lang="en-US" altLang="en-US" sz="1800" dirty="0" err="1"/>
              <a:t>i</a:t>
            </a:r>
            <a:r>
              <a:rPr kumimoji="1" lang="en-US" altLang="en-US" sz="1800" dirty="0"/>
              <a:t>;</a:t>
            </a:r>
            <a:endParaRPr kumimoji="1" lang="en-US" altLang="en-US" sz="18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dirty="0"/>
              <a:t>      </a:t>
            </a:r>
            <a:r>
              <a:rPr kumimoji="1" lang="en-US" altLang="en-US" sz="1800" dirty="0"/>
              <a:t>for( </a:t>
            </a:r>
            <a:r>
              <a:rPr kumimoji="1" lang="en-US" altLang="en-US" sz="1800" dirty="0" err="1"/>
              <a:t>i</a:t>
            </a:r>
            <a:r>
              <a:rPr kumimoji="1" lang="en-US" altLang="en-US" sz="1800" dirty="0"/>
              <a:t> = 0; </a:t>
            </a:r>
            <a:r>
              <a:rPr kumimoji="1" lang="en-US" altLang="en-US" sz="1800" dirty="0" err="1"/>
              <a:t>i</a:t>
            </a:r>
            <a:r>
              <a:rPr kumimoji="1" lang="en-US" altLang="en-US" sz="1800" dirty="0"/>
              <a:t> &lt; 3; </a:t>
            </a:r>
            <a:r>
              <a:rPr kumimoji="1" lang="en-US" altLang="en-US" sz="1800" dirty="0" err="1"/>
              <a:t>i</a:t>
            </a:r>
            <a:r>
              <a:rPr kumimoji="1" lang="en-US" altLang="en-US" sz="1800" dirty="0"/>
              <a:t>++ )</a:t>
            </a:r>
            <a:endParaRPr kumimoji="1" lang="en-US" altLang="en-US" sz="18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dirty="0"/>
              <a:t>     </a:t>
            </a:r>
            <a:r>
              <a:rPr kumimoji="1" lang="en-US" altLang="en-US" sz="1800" dirty="0"/>
              <a:t>{</a:t>
            </a:r>
            <a:endParaRPr kumimoji="1" lang="en-US" altLang="en-US" sz="18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dirty="0"/>
              <a:t>           </a:t>
            </a:r>
            <a:r>
              <a:rPr kumimoji="1" lang="en-US" altLang="en-US" sz="1800" dirty="0"/>
              <a:t>b[</a:t>
            </a:r>
            <a:r>
              <a:rPr kumimoji="1" lang="en-US" altLang="en-US" sz="1800" dirty="0" err="1"/>
              <a:t>i</a:t>
            </a:r>
            <a:r>
              <a:rPr kumimoji="1" lang="en-US" altLang="en-US" sz="1800" dirty="0"/>
              <a:t>]++;</a:t>
            </a:r>
            <a:endParaRPr kumimoji="1" lang="en-US" altLang="en-US" sz="18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dirty="0"/>
              <a:t>           </a:t>
            </a:r>
            <a:r>
              <a:rPr kumimoji="1" lang="en-US" altLang="en-US" sz="1800" dirty="0" err="1"/>
              <a:t>cout</a:t>
            </a:r>
            <a:r>
              <a:rPr kumimoji="1" lang="en-US" altLang="en-US" sz="1800" dirty="0"/>
              <a:t> &lt;&lt; b[</a:t>
            </a:r>
            <a:r>
              <a:rPr kumimoji="1" lang="en-US" altLang="en-US" sz="1800" dirty="0" err="1"/>
              <a:t>i</a:t>
            </a:r>
            <a:r>
              <a:rPr kumimoji="1" lang="en-US" altLang="en-US" sz="1800" dirty="0"/>
              <a:t>] &lt;&lt; </a:t>
            </a:r>
            <a:r>
              <a:rPr kumimoji="1" lang="en-US" altLang="en-US" sz="1800" dirty="0" err="1"/>
              <a:t>endl</a:t>
            </a:r>
            <a:r>
              <a:rPr kumimoji="1" lang="en-US" altLang="en-US" sz="1800" dirty="0"/>
              <a:t>;</a:t>
            </a:r>
            <a:endParaRPr kumimoji="1" lang="en-US" altLang="en-US" sz="18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dirty="0"/>
              <a:t>      </a:t>
            </a:r>
            <a:r>
              <a:rPr kumimoji="1" lang="en-US" altLang="en-US" sz="1800" dirty="0"/>
              <a:t>}</a:t>
            </a:r>
            <a:endParaRPr kumimoji="1" lang="en-US" altLang="en-US" sz="18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dirty="0"/>
              <a:t>      </a:t>
            </a:r>
            <a:r>
              <a:rPr kumimoji="1" lang="en-US" altLang="en-US" sz="1800" dirty="0" err="1"/>
              <a:t>cout</a:t>
            </a:r>
            <a:r>
              <a:rPr kumimoji="1" lang="en-US" altLang="en-US" sz="1800" dirty="0"/>
              <a:t> &lt;&lt; “</a:t>
            </a:r>
            <a:r>
              <a:rPr kumimoji="1" lang="en-US" altLang="zh-CN" sz="1800" dirty="0"/>
              <a:t>address of </a:t>
            </a:r>
            <a:r>
              <a:rPr kumimoji="1" lang="en-US" altLang="en-US" sz="1800" dirty="0"/>
              <a:t>b in f: " &lt;&lt; &amp;b;</a:t>
            </a:r>
            <a:endParaRPr kumimoji="1" lang="en-US" altLang="en-US" sz="18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dirty="0"/>
              <a:t>      </a:t>
            </a:r>
            <a:endParaRPr kumimoji="1" lang="en-US" altLang="zh-CN" sz="18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dirty="0"/>
              <a:t>      </a:t>
            </a:r>
            <a:r>
              <a:rPr kumimoji="1" lang="en-US" altLang="en-US" sz="1800" dirty="0"/>
              <a:t>b++;</a:t>
            </a:r>
            <a:r>
              <a:rPr kumimoji="1" lang="en-US" altLang="zh-CN" sz="1800" dirty="0"/>
              <a:t>  //</a:t>
            </a:r>
            <a:r>
              <a:rPr kumimoji="1" lang="zh-CN" altLang="en-US" sz="1800" dirty="0"/>
              <a:t>正确，</a:t>
            </a:r>
            <a:r>
              <a:rPr kumimoji="1" lang="en-US" altLang="zh-CN" sz="1800" dirty="0"/>
              <a:t>b</a:t>
            </a:r>
            <a:r>
              <a:rPr kumimoji="1" lang="zh-CN" altLang="en-US" sz="1800" dirty="0"/>
              <a:t>是指针变量</a:t>
            </a:r>
            <a:endParaRPr kumimoji="1" lang="en-US" altLang="en-US" sz="18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en-US" sz="1800" dirty="0"/>
              <a:t>}</a:t>
            </a:r>
            <a:endParaRPr kumimoji="1" lang="en-US" altLang="en-US" sz="1800" dirty="0"/>
          </a:p>
        </p:txBody>
      </p: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3937000" y="5078413"/>
            <a:ext cx="4895850" cy="1749425"/>
          </a:xfrm>
          <a:prstGeom prst="rect">
            <a:avLst/>
          </a:prstGeom>
          <a:noFill/>
          <a:ln w="9525">
            <a:solidFill>
              <a:srgbClr val="FF00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en-US" sz="1800"/>
              <a:t>int main()</a:t>
            </a:r>
            <a:endParaRPr kumimoji="1" lang="en-US" altLang="en-US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en-US" sz="1800"/>
              <a:t>{</a:t>
            </a:r>
            <a:endParaRPr kumimoji="1" lang="en-US" altLang="en-US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/>
              <a:t>       </a:t>
            </a:r>
            <a:r>
              <a:rPr kumimoji="1" lang="en-US" altLang="en-US" sz="1800"/>
              <a:t>int a[3] = {1,2,3};</a:t>
            </a:r>
            <a:endParaRPr kumimoji="1" lang="en-US" altLang="en-US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/>
              <a:t>       </a:t>
            </a:r>
            <a:r>
              <a:rPr kumimoji="1" lang="en-US" altLang="en-US" sz="1800"/>
              <a:t>cout &lt;&lt; “</a:t>
            </a:r>
            <a:r>
              <a:rPr kumimoji="1" lang="en-US" altLang="zh-CN" sz="1800"/>
              <a:t>address of </a:t>
            </a:r>
            <a:r>
              <a:rPr kumimoji="1" lang="en-US" altLang="en-US" sz="1800"/>
              <a:t>a in main: "&lt;&lt; &amp;a ;</a:t>
            </a:r>
            <a:endParaRPr kumimoji="1" lang="en-US" altLang="en-US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/>
              <a:t>       </a:t>
            </a:r>
            <a:r>
              <a:rPr kumimoji="1" lang="en-US" altLang="en-US" sz="1800"/>
              <a:t>f(a);	</a:t>
            </a:r>
            <a:endParaRPr kumimoji="1" lang="en-US" altLang="en-US" sz="18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en-US" sz="1800"/>
              <a:t>}</a:t>
            </a:r>
            <a:endParaRPr kumimoji="1" lang="en-US" altLang="zh-CN" sz="1800"/>
          </a:p>
        </p:txBody>
      </p:sp>
      <p:pic>
        <p:nvPicPr>
          <p:cNvPr id="17" name="Picture 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225" y="5294313"/>
            <a:ext cx="2390775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Oval 10"/>
          <p:cNvSpPr>
            <a:spLocks noChangeArrowheads="1"/>
          </p:cNvSpPr>
          <p:nvPr/>
        </p:nvSpPr>
        <p:spPr bwMode="auto">
          <a:xfrm>
            <a:off x="3144837" y="5149850"/>
            <a:ext cx="792163" cy="358775"/>
          </a:xfrm>
          <a:prstGeom prst="ellipse">
            <a:avLst/>
          </a:prstGeom>
          <a:noFill/>
          <a:ln w="38100">
            <a:solidFill>
              <a:srgbClr val="FF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/>
          </a:p>
        </p:txBody>
      </p:sp>
      <p:sp>
        <p:nvSpPr>
          <p:cNvPr id="19" name="Oval 11"/>
          <p:cNvSpPr>
            <a:spLocks noChangeArrowheads="1"/>
          </p:cNvSpPr>
          <p:nvPr/>
        </p:nvSpPr>
        <p:spPr bwMode="auto">
          <a:xfrm>
            <a:off x="2928937" y="5799138"/>
            <a:ext cx="792163" cy="358775"/>
          </a:xfrm>
          <a:prstGeom prst="ellipse">
            <a:avLst/>
          </a:prstGeom>
          <a:noFill/>
          <a:ln w="38100">
            <a:solidFill>
              <a:srgbClr val="FF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/>
          </a:p>
        </p:txBody>
      </p:sp>
      <p:pic>
        <p:nvPicPr>
          <p:cNvPr id="20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150" y="5149850"/>
            <a:ext cx="237172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Oval 13"/>
          <p:cNvSpPr>
            <a:spLocks noChangeArrowheads="1"/>
          </p:cNvSpPr>
          <p:nvPr/>
        </p:nvSpPr>
        <p:spPr bwMode="auto">
          <a:xfrm>
            <a:off x="9769475" y="5006975"/>
            <a:ext cx="792162" cy="358775"/>
          </a:xfrm>
          <a:prstGeom prst="ellipse">
            <a:avLst/>
          </a:prstGeom>
          <a:noFill/>
          <a:ln w="38100">
            <a:solidFill>
              <a:srgbClr val="FF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/>
          </a:p>
        </p:txBody>
      </p:sp>
      <p:sp>
        <p:nvSpPr>
          <p:cNvPr id="23" name="Oval 14"/>
          <p:cNvSpPr>
            <a:spLocks noChangeArrowheads="1"/>
          </p:cNvSpPr>
          <p:nvPr/>
        </p:nvSpPr>
        <p:spPr bwMode="auto">
          <a:xfrm>
            <a:off x="9553575" y="5654675"/>
            <a:ext cx="792162" cy="358775"/>
          </a:xfrm>
          <a:prstGeom prst="ellipse">
            <a:avLst/>
          </a:prstGeom>
          <a:noFill/>
          <a:ln w="38100">
            <a:solidFill>
              <a:srgbClr val="FF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/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>
            <a:off x="4008437" y="1622425"/>
            <a:ext cx="287338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 b="0"/>
              <a:t>a</a:t>
            </a:r>
            <a:endParaRPr lang="en-US" altLang="zh-CN" sz="1800" b="0"/>
          </a:p>
        </p:txBody>
      </p:sp>
      <p:sp>
        <p:nvSpPr>
          <p:cNvPr id="25" name="Rectangle 16"/>
          <p:cNvSpPr>
            <a:spLocks noChangeArrowheads="1"/>
          </p:cNvSpPr>
          <p:nvPr/>
        </p:nvSpPr>
        <p:spPr bwMode="auto">
          <a:xfrm>
            <a:off x="4513262" y="1622425"/>
            <a:ext cx="287338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 b="0"/>
              <a:t>b</a:t>
            </a:r>
            <a:endParaRPr lang="en-US" altLang="zh-CN" sz="1800" b="0"/>
          </a:p>
        </p:txBody>
      </p:sp>
      <p:sp>
        <p:nvSpPr>
          <p:cNvPr id="26" name="Rectangle 17"/>
          <p:cNvSpPr>
            <a:spLocks noChangeArrowheads="1"/>
          </p:cNvSpPr>
          <p:nvPr/>
        </p:nvSpPr>
        <p:spPr bwMode="auto">
          <a:xfrm>
            <a:off x="4295775" y="1765300"/>
            <a:ext cx="287337" cy="28892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/>
          </a:p>
        </p:txBody>
      </p:sp>
      <p:sp>
        <p:nvSpPr>
          <p:cNvPr id="27" name="Rectangle 18"/>
          <p:cNvSpPr>
            <a:spLocks noChangeArrowheads="1"/>
          </p:cNvSpPr>
          <p:nvPr/>
        </p:nvSpPr>
        <p:spPr bwMode="auto">
          <a:xfrm>
            <a:off x="4657725" y="2270125"/>
            <a:ext cx="287337" cy="28892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/>
          </a:p>
        </p:txBody>
      </p:sp>
      <p:sp>
        <p:nvSpPr>
          <p:cNvPr id="28" name="Rectangle 19"/>
          <p:cNvSpPr>
            <a:spLocks noChangeArrowheads="1"/>
          </p:cNvSpPr>
          <p:nvPr/>
        </p:nvSpPr>
        <p:spPr bwMode="auto">
          <a:xfrm>
            <a:off x="4945062" y="2268538"/>
            <a:ext cx="287338" cy="28892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/>
          </a:p>
        </p:txBody>
      </p:sp>
      <p:sp>
        <p:nvSpPr>
          <p:cNvPr id="29" name="Rectangle 20"/>
          <p:cNvSpPr>
            <a:spLocks noChangeArrowheads="1"/>
          </p:cNvSpPr>
          <p:nvPr/>
        </p:nvSpPr>
        <p:spPr bwMode="auto">
          <a:xfrm>
            <a:off x="5232400" y="2268538"/>
            <a:ext cx="287337" cy="28892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/>
          </a:p>
        </p:txBody>
      </p:sp>
      <p:sp>
        <p:nvSpPr>
          <p:cNvPr id="30" name="Line 21"/>
          <p:cNvSpPr>
            <a:spLocks noChangeShapeType="1"/>
          </p:cNvSpPr>
          <p:nvPr/>
        </p:nvSpPr>
        <p:spPr bwMode="auto">
          <a:xfrm>
            <a:off x="4440237" y="1909763"/>
            <a:ext cx="360363" cy="36036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1" name="Rectangle 22"/>
          <p:cNvSpPr>
            <a:spLocks noChangeArrowheads="1"/>
          </p:cNvSpPr>
          <p:nvPr/>
        </p:nvSpPr>
        <p:spPr bwMode="auto">
          <a:xfrm>
            <a:off x="8474075" y="1622425"/>
            <a:ext cx="287337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 b="0"/>
              <a:t>a</a:t>
            </a:r>
            <a:endParaRPr lang="en-US" altLang="zh-CN" sz="1800" b="0"/>
          </a:p>
        </p:txBody>
      </p:sp>
      <p:sp>
        <p:nvSpPr>
          <p:cNvPr id="32" name="Rectangle 24"/>
          <p:cNvSpPr>
            <a:spLocks noChangeArrowheads="1"/>
          </p:cNvSpPr>
          <p:nvPr/>
        </p:nvSpPr>
        <p:spPr bwMode="auto">
          <a:xfrm>
            <a:off x="8761412" y="1765300"/>
            <a:ext cx="287338" cy="28892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/>
          </a:p>
        </p:txBody>
      </p:sp>
      <p:sp>
        <p:nvSpPr>
          <p:cNvPr id="36" name="Rectangle 25"/>
          <p:cNvSpPr>
            <a:spLocks noChangeArrowheads="1"/>
          </p:cNvSpPr>
          <p:nvPr/>
        </p:nvSpPr>
        <p:spPr bwMode="auto">
          <a:xfrm>
            <a:off x="9123362" y="2270125"/>
            <a:ext cx="287338" cy="28892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/>
          </a:p>
        </p:txBody>
      </p:sp>
      <p:sp>
        <p:nvSpPr>
          <p:cNvPr id="37" name="Rectangle 26"/>
          <p:cNvSpPr>
            <a:spLocks noChangeArrowheads="1"/>
          </p:cNvSpPr>
          <p:nvPr/>
        </p:nvSpPr>
        <p:spPr bwMode="auto">
          <a:xfrm>
            <a:off x="9410700" y="2268538"/>
            <a:ext cx="287337" cy="28892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/>
          </a:p>
        </p:txBody>
      </p:sp>
      <p:sp>
        <p:nvSpPr>
          <p:cNvPr id="38" name="Rectangle 27"/>
          <p:cNvSpPr>
            <a:spLocks noChangeArrowheads="1"/>
          </p:cNvSpPr>
          <p:nvPr/>
        </p:nvSpPr>
        <p:spPr bwMode="auto">
          <a:xfrm>
            <a:off x="9698037" y="2268538"/>
            <a:ext cx="287338" cy="28892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/>
          </a:p>
        </p:txBody>
      </p:sp>
      <p:sp>
        <p:nvSpPr>
          <p:cNvPr id="39" name="Line 28"/>
          <p:cNvSpPr>
            <a:spLocks noChangeShapeType="1"/>
          </p:cNvSpPr>
          <p:nvPr/>
        </p:nvSpPr>
        <p:spPr bwMode="auto">
          <a:xfrm>
            <a:off x="8905875" y="1909763"/>
            <a:ext cx="360362" cy="36036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0" name="Rectangle 29"/>
          <p:cNvSpPr>
            <a:spLocks noChangeArrowheads="1"/>
          </p:cNvSpPr>
          <p:nvPr/>
        </p:nvSpPr>
        <p:spPr bwMode="auto">
          <a:xfrm>
            <a:off x="9625012" y="1622425"/>
            <a:ext cx="287338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 b="0"/>
              <a:t>b</a:t>
            </a:r>
            <a:endParaRPr lang="en-US" altLang="zh-CN" sz="1800" b="0"/>
          </a:p>
        </p:txBody>
      </p:sp>
      <p:sp>
        <p:nvSpPr>
          <p:cNvPr id="41" name="Rectangle 30"/>
          <p:cNvSpPr>
            <a:spLocks noChangeArrowheads="1"/>
          </p:cNvSpPr>
          <p:nvPr/>
        </p:nvSpPr>
        <p:spPr bwMode="auto">
          <a:xfrm>
            <a:off x="9358312" y="1765300"/>
            <a:ext cx="287338" cy="28892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/>
          </a:p>
        </p:txBody>
      </p:sp>
      <p:sp>
        <p:nvSpPr>
          <p:cNvPr id="42" name="Line 31"/>
          <p:cNvSpPr>
            <a:spLocks noChangeShapeType="1"/>
          </p:cNvSpPr>
          <p:nvPr/>
        </p:nvSpPr>
        <p:spPr bwMode="auto">
          <a:xfrm flipH="1">
            <a:off x="9337675" y="1909763"/>
            <a:ext cx="142875" cy="36036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3" name="Text Box 5"/>
          <p:cNvSpPr txBox="1">
            <a:spLocks noChangeArrowheads="1"/>
          </p:cNvSpPr>
          <p:nvPr/>
        </p:nvSpPr>
        <p:spPr bwMode="auto">
          <a:xfrm>
            <a:off x="1631950" y="287338"/>
            <a:ext cx="3311525" cy="11906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FF00FF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1800">
                <a:solidFill>
                  <a:srgbClr val="FF0000"/>
                </a:solidFill>
              </a:rPr>
              <a:t>编译器会检查实参数组和形参数组的长度，两长度必须相等。所以这里不仅需要给出长度，而且必须与实参数组长度相等。</a:t>
            </a:r>
            <a:endParaRPr kumimoji="1" lang="en-US" altLang="en-US" sz="1800">
              <a:solidFill>
                <a:srgbClr val="FF0000"/>
              </a:solidFill>
            </a:endParaRPr>
          </a:p>
        </p:txBody>
      </p:sp>
      <p:sp>
        <p:nvSpPr>
          <p:cNvPr id="44" name="Text Box 5"/>
          <p:cNvSpPr txBox="1">
            <a:spLocks noChangeArrowheads="1"/>
          </p:cNvSpPr>
          <p:nvPr/>
        </p:nvSpPr>
        <p:spPr bwMode="auto">
          <a:xfrm>
            <a:off x="6961187" y="287338"/>
            <a:ext cx="3311525" cy="11906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FF00FF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zh-CN" altLang="en-US" sz="1800">
                <a:solidFill>
                  <a:srgbClr val="FF0000"/>
                </a:solidFill>
              </a:rPr>
              <a:t>编译器不会检查实参数组和形参数组的长度，所以这里不需要给出长度。如果传递长度，要另外增加形参。</a:t>
            </a:r>
            <a:endParaRPr kumimoji="1" lang="en-US" altLang="en-US"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不使用非模板形参实现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278890" y="1615440"/>
            <a:ext cx="10358755" cy="52273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accent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/* </a:t>
            </a:r>
            <a:r>
              <a:rPr lang="zh-CN" b="1" kern="0" dirty="0">
                <a:solidFill>
                  <a:schemeClr val="accent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不使用</a:t>
            </a:r>
            <a:r>
              <a:rPr b="1" kern="0" dirty="0">
                <a:solidFill>
                  <a:schemeClr val="accent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非模板形参</a:t>
            </a:r>
            <a:r>
              <a:rPr lang="zh-CN" b="1" kern="0" dirty="0">
                <a:solidFill>
                  <a:schemeClr val="accent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实现</a:t>
            </a:r>
            <a:r>
              <a:rPr b="1" kern="0" dirty="0">
                <a:solidFill>
                  <a:schemeClr val="accent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*/</a:t>
            </a:r>
            <a:endParaRPr b="1" kern="0" dirty="0">
              <a:solidFill>
                <a:schemeClr val="accent1">
                  <a:lumMod val="75000"/>
                  <a:lumOff val="25000"/>
                </a:schemeClr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eaLnBrk="1" hangingPunct="1"/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template &lt;typename T&gt;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eaLnBrk="1" hangingPunct="1"/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void printValues(T* arr, int N) {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eaLnBrk="1" hangingPunct="1"/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for (int i =0; i != N; ++i)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eaLnBrk="1" hangingPunct="1"/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cout&lt;&lt; arr[i] &lt;&lt; endl;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eaLnBrk="1" hangingPunct="1"/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}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 fontAlgn="auto">
              <a:lnSpc>
                <a:spcPts val="1950"/>
              </a:lnSpc>
            </a:pP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int main()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{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int intArr[6] = {1, 2, 3, 4, 5, 6};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double dblArr[4] = {1.2, 2.3, 3.4, 4.5};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b="1" kern="0" dirty="0">
                <a:solidFill>
                  <a:schemeClr val="accent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// 生成函数实例printValues(int</a:t>
            </a:r>
            <a:r>
              <a:rPr lang="en-US" b="1" kern="0" dirty="0">
                <a:solidFill>
                  <a:schemeClr val="accent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*, 6</a:t>
            </a:r>
            <a:r>
              <a:rPr b="1" kern="0" dirty="0">
                <a:solidFill>
                  <a:schemeClr val="accent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printValues(intArr</a:t>
            </a:r>
            <a:r>
              <a:rPr lang="en-US"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 </a:t>
            </a:r>
            <a:r>
              <a:rPr lang="en-US" altLang="zh-CN"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6</a:t>
            </a: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);	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b="1" kern="0" dirty="0">
                <a:solidFill>
                  <a:schemeClr val="accent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// 生成函数实例printValues(double</a:t>
            </a:r>
            <a:r>
              <a:rPr lang="en-US" b="1" kern="0" dirty="0">
                <a:solidFill>
                  <a:schemeClr val="accent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*, 4</a:t>
            </a:r>
            <a:r>
              <a:rPr b="1" kern="0" dirty="0">
                <a:solidFill>
                  <a:schemeClr val="accent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printValues(dblArr</a:t>
            </a:r>
            <a:r>
              <a:rPr lang="en-US"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 4</a:t>
            </a: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);	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return 0;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ts val="1950"/>
              </a:lnSpc>
            </a:pPr>
            <a:r>
              <a:rPr b="1" kern="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}</a:t>
            </a:r>
            <a:endParaRPr b="1" kern="0" dirty="0">
              <a:solidFill>
                <a:schemeClr val="tx1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泛型编程（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  <a:sym typeface="+mn-ea"/>
              </a:rPr>
              <a:t>Generic programming）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学论网-矩形 1"/>
          <p:cNvSpPr/>
          <p:nvPr/>
        </p:nvSpPr>
        <p:spPr>
          <a:xfrm>
            <a:off x="607060" y="1712595"/>
            <a:ext cx="10659110" cy="4685665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5" name="学论网-www.xuelun.me"/>
          <p:cNvSpPr txBox="1"/>
          <p:nvPr/>
        </p:nvSpPr>
        <p:spPr>
          <a:xfrm>
            <a:off x="869950" y="1863090"/>
            <a:ext cx="10280015" cy="380187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当从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通用代码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实例代码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时，具体数据类型才被确定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泛型编程是一种</a:t>
            </a: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编译时多态性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（静态多态）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数据类型本身是</a:t>
            </a: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参数化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的，因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程序具有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多态性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实例化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Instantiation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：由编译器将通用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代码转换为不同的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代码的过程称为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实例化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14" grpId="0" bldLvl="0" animBg="1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-158189" y="2296885"/>
            <a:ext cx="5160175" cy="278642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C3300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09090" y="2345870"/>
            <a:ext cx="4658854" cy="2631423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5642044" y="1204577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01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642044" y="2172502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FF00"/>
                </a:solidFill>
              </a:rPr>
              <a:t>02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642044" y="3140427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03</a:t>
            </a:r>
            <a:endParaRPr lang="zh-CN" altLang="en-US" b="1" dirty="0"/>
          </a:p>
        </p:txBody>
      </p:sp>
      <p:sp>
        <p:nvSpPr>
          <p:cNvPr id="8" name="圆角矩形 7"/>
          <p:cNvSpPr/>
          <p:nvPr/>
        </p:nvSpPr>
        <p:spPr>
          <a:xfrm>
            <a:off x="5642044" y="4108352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04</a:t>
            </a:r>
            <a:endParaRPr lang="zh-CN" altLang="en-US" b="1" dirty="0"/>
          </a:p>
        </p:txBody>
      </p:sp>
      <p:sp>
        <p:nvSpPr>
          <p:cNvPr id="9" name="圆角矩形 8"/>
          <p:cNvSpPr/>
          <p:nvPr/>
        </p:nvSpPr>
        <p:spPr>
          <a:xfrm>
            <a:off x="5642044" y="5076279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05</a:t>
            </a:r>
            <a:endParaRPr lang="zh-CN" altLang="en-US" b="1" dirty="0"/>
          </a:p>
        </p:txBody>
      </p:sp>
      <p:sp>
        <p:nvSpPr>
          <p:cNvPr id="59" name="圆角矩形 58"/>
          <p:cNvSpPr/>
          <p:nvPr/>
        </p:nvSpPr>
        <p:spPr>
          <a:xfrm>
            <a:off x="6746944" y="1204577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泛型编程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6746944" y="2172502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FF00"/>
                </a:solidFill>
              </a:rPr>
              <a:t>函数模板</a:t>
            </a:r>
            <a:endParaRPr lang="zh-CN" altLang="en-US" sz="2000" b="1" dirty="0">
              <a:solidFill>
                <a:srgbClr val="FFFF00"/>
              </a:solidFill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6746944" y="3140427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类模板</a:t>
            </a:r>
            <a:endParaRPr lang="zh-CN" altLang="en-US" sz="2000" b="1" dirty="0"/>
          </a:p>
        </p:txBody>
      </p:sp>
      <p:sp>
        <p:nvSpPr>
          <p:cNvPr id="62" name="圆角矩形 61"/>
          <p:cNvSpPr/>
          <p:nvPr/>
        </p:nvSpPr>
        <p:spPr>
          <a:xfrm>
            <a:off x="6746944" y="4108352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非类型模板形参</a:t>
            </a:r>
            <a:endParaRPr lang="zh-CN" altLang="en-US" sz="2000" b="1" dirty="0"/>
          </a:p>
        </p:txBody>
      </p:sp>
      <p:sp>
        <p:nvSpPr>
          <p:cNvPr id="63" name="圆角矩形 62"/>
          <p:cNvSpPr/>
          <p:nvPr/>
        </p:nvSpPr>
        <p:spPr>
          <a:xfrm>
            <a:off x="6746944" y="5076279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数组的引用</a:t>
            </a:r>
            <a:endParaRPr lang="zh-CN" altLang="en-US" sz="2000" b="1" dirty="0"/>
          </a:p>
        </p:txBody>
      </p:sp>
      <p:sp>
        <p:nvSpPr>
          <p:cNvPr id="64" name="TextBox 78"/>
          <p:cNvSpPr txBox="1"/>
          <p:nvPr/>
        </p:nvSpPr>
        <p:spPr>
          <a:xfrm>
            <a:off x="565975" y="3733289"/>
            <a:ext cx="20633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665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CONTENTS</a:t>
            </a:r>
            <a:endParaRPr lang="zh-CN" altLang="en-US" sz="2665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TextBox 79"/>
          <p:cNvSpPr txBox="1"/>
          <p:nvPr/>
        </p:nvSpPr>
        <p:spPr>
          <a:xfrm>
            <a:off x="641317" y="2677173"/>
            <a:ext cx="1912703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8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zh-CN" altLang="en-US" sz="586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33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 animBg="1"/>
      <p:bldP spid="5" grpId="0" animBg="1"/>
      <p:bldP spid="6" grpId="0" animBg="1"/>
      <p:bldP spid="7" grpId="0" animBg="1"/>
      <p:bldP spid="8" grpId="0" animBg="1"/>
      <p:bldP spid="9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/>
      <p:bldP spid="6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marL="0" lvl="2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函数模板（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  <a:sym typeface="+mn-ea"/>
              </a:rPr>
              <a:t>Function template）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学论网-矩形 1"/>
          <p:cNvSpPr/>
          <p:nvPr/>
        </p:nvSpPr>
        <p:spPr>
          <a:xfrm>
            <a:off x="684530" y="1766570"/>
            <a:ext cx="10661015" cy="4761865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2" name="学论网-www.xuelun.me"/>
          <p:cNvSpPr txBox="1"/>
          <p:nvPr/>
        </p:nvSpPr>
        <p:spPr>
          <a:xfrm>
            <a:off x="812800" y="1856740"/>
            <a:ext cx="10280015" cy="212898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相同的处理过程，处理不同类型的数据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减少代码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甚至能处理编程时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未知的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数据类型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14" grpId="0" bldLvl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marL="0" lvl="2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函数模板（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  <a:sym typeface="+mn-ea"/>
              </a:rPr>
              <a:t>Function template）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学论网-矩形 1"/>
          <p:cNvSpPr/>
          <p:nvPr/>
        </p:nvSpPr>
        <p:spPr>
          <a:xfrm>
            <a:off x="684530" y="1766570"/>
            <a:ext cx="10661015" cy="4761865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1676554" y="2057653"/>
            <a:ext cx="3986058" cy="202406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miter lim="800000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dirty="0">
                <a:latin typeface="Tahoma" panose="020B0604030504040204" pitchFamily="34" charset="0"/>
              </a:rPr>
              <a:t>void Swap(</a:t>
            </a:r>
            <a:r>
              <a:rPr kumimoji="1" lang="en-US" altLang="zh-CN" sz="1800" dirty="0">
                <a:solidFill>
                  <a:srgbClr val="FF0000"/>
                </a:solidFill>
                <a:latin typeface="Tahoma" panose="020B0604030504040204" pitchFamily="34" charset="0"/>
              </a:rPr>
              <a:t>int</a:t>
            </a:r>
            <a:r>
              <a:rPr kumimoji="1" lang="en-US" altLang="zh-CN" sz="1800" dirty="0">
                <a:latin typeface="Tahoma" panose="020B0604030504040204" pitchFamily="34" charset="0"/>
              </a:rPr>
              <a:t>&amp; v1, </a:t>
            </a:r>
            <a:r>
              <a:rPr kumimoji="1" lang="en-US" altLang="zh-CN" sz="1800" dirty="0">
                <a:solidFill>
                  <a:srgbClr val="FF0000"/>
                </a:solidFill>
                <a:latin typeface="Tahoma" panose="020B0604030504040204" pitchFamily="34" charset="0"/>
              </a:rPr>
              <a:t>int</a:t>
            </a:r>
            <a:r>
              <a:rPr kumimoji="1" lang="en-US" altLang="zh-CN" sz="1800" dirty="0">
                <a:latin typeface="Tahoma" panose="020B0604030504040204" pitchFamily="34" charset="0"/>
              </a:rPr>
              <a:t>&amp; v2)</a:t>
            </a:r>
            <a:endParaRPr kumimoji="1" lang="en-US" altLang="zh-CN" sz="1800" dirty="0">
              <a:latin typeface="Tahom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dirty="0">
                <a:latin typeface="Tahoma" panose="020B0604030504040204" pitchFamily="34" charset="0"/>
              </a:rPr>
              <a:t>{</a:t>
            </a:r>
            <a:endParaRPr kumimoji="1" lang="en-US" altLang="zh-CN" sz="1800" dirty="0">
              <a:latin typeface="Tahom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dirty="0">
                <a:latin typeface="Tahoma" panose="020B0604030504040204" pitchFamily="34" charset="0"/>
              </a:rPr>
              <a:t>        </a:t>
            </a:r>
            <a:r>
              <a:rPr kumimoji="1" lang="en-US" altLang="zh-CN" sz="1800" dirty="0">
                <a:solidFill>
                  <a:srgbClr val="FF0000"/>
                </a:solidFill>
                <a:latin typeface="Tahoma" panose="020B0604030504040204" pitchFamily="34" charset="0"/>
              </a:rPr>
              <a:t>int</a:t>
            </a:r>
            <a:r>
              <a:rPr kumimoji="1" lang="en-US" altLang="zh-CN" sz="1800" dirty="0">
                <a:latin typeface="Tahoma" panose="020B0604030504040204" pitchFamily="34" charset="0"/>
              </a:rPr>
              <a:t> temp;</a:t>
            </a:r>
            <a:endParaRPr kumimoji="1" lang="en-US" altLang="zh-CN" sz="1800" dirty="0">
              <a:latin typeface="Tahom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dirty="0">
                <a:latin typeface="Tahoma" panose="020B0604030504040204" pitchFamily="34" charset="0"/>
              </a:rPr>
              <a:t>        temp = v1;</a:t>
            </a:r>
            <a:endParaRPr kumimoji="1" lang="en-US" altLang="zh-CN" sz="1800" dirty="0">
              <a:latin typeface="Tahom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dirty="0">
                <a:latin typeface="Tahoma" panose="020B0604030504040204" pitchFamily="34" charset="0"/>
              </a:rPr>
              <a:t>        v1 = v2;</a:t>
            </a:r>
            <a:endParaRPr kumimoji="1" lang="en-US" altLang="zh-CN" sz="1800" dirty="0">
              <a:latin typeface="Tahom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dirty="0">
                <a:latin typeface="Tahoma" panose="020B0604030504040204" pitchFamily="34" charset="0"/>
              </a:rPr>
              <a:t>        v2 = temp;</a:t>
            </a:r>
            <a:endParaRPr kumimoji="1" lang="en-US" altLang="zh-CN" sz="1800" dirty="0">
              <a:latin typeface="Tahom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dirty="0">
                <a:latin typeface="Tahoma" panose="020B0604030504040204" pitchFamily="34" charset="0"/>
              </a:rPr>
              <a:t>}</a:t>
            </a:r>
            <a:endParaRPr kumimoji="1" lang="en-US" altLang="zh-CN" sz="1800" dirty="0">
              <a:latin typeface="Tahoma" panose="020B0604030504040204" pitchFamily="34" charset="0"/>
            </a:endParaRPr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6096000" y="2057653"/>
            <a:ext cx="4321175" cy="202406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miter lim="800000"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dirty="0">
                <a:latin typeface="Tahoma" panose="020B0604030504040204" pitchFamily="34" charset="0"/>
              </a:rPr>
              <a:t>void Swap(</a:t>
            </a:r>
            <a:r>
              <a:rPr kumimoji="1" lang="en-US" altLang="zh-CN" sz="1800" dirty="0">
                <a:solidFill>
                  <a:srgbClr val="FF0000"/>
                </a:solidFill>
                <a:latin typeface="Tahoma" panose="020B0604030504040204" pitchFamily="34" charset="0"/>
              </a:rPr>
              <a:t>double</a:t>
            </a:r>
            <a:r>
              <a:rPr kumimoji="1" lang="en-US" altLang="zh-CN" sz="1800" dirty="0">
                <a:latin typeface="Tahoma" panose="020B0604030504040204" pitchFamily="34" charset="0"/>
              </a:rPr>
              <a:t>&amp; v1, </a:t>
            </a:r>
            <a:r>
              <a:rPr kumimoji="1" lang="en-US" altLang="zh-CN" sz="1800" dirty="0">
                <a:solidFill>
                  <a:srgbClr val="FF0000"/>
                </a:solidFill>
                <a:latin typeface="Tahoma" panose="020B0604030504040204" pitchFamily="34" charset="0"/>
              </a:rPr>
              <a:t>double</a:t>
            </a:r>
            <a:r>
              <a:rPr kumimoji="1" lang="en-US" altLang="zh-CN" sz="1800" dirty="0">
                <a:latin typeface="Tahoma" panose="020B0604030504040204" pitchFamily="34" charset="0"/>
              </a:rPr>
              <a:t>&amp; v2)</a:t>
            </a:r>
            <a:endParaRPr kumimoji="1" lang="en-US" altLang="zh-CN" sz="1800" dirty="0">
              <a:latin typeface="Tahom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dirty="0">
                <a:latin typeface="Tahoma" panose="020B0604030504040204" pitchFamily="34" charset="0"/>
              </a:rPr>
              <a:t>{</a:t>
            </a:r>
            <a:endParaRPr kumimoji="1" lang="en-US" altLang="zh-CN" sz="1800" dirty="0">
              <a:latin typeface="Tahom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dirty="0">
                <a:latin typeface="Tahoma" panose="020B0604030504040204" pitchFamily="34" charset="0"/>
              </a:rPr>
              <a:t>	</a:t>
            </a:r>
            <a:r>
              <a:rPr kumimoji="1" lang="en-US" altLang="zh-CN" sz="1800" dirty="0">
                <a:solidFill>
                  <a:srgbClr val="FF0000"/>
                </a:solidFill>
                <a:latin typeface="Tahoma" panose="020B0604030504040204" pitchFamily="34" charset="0"/>
              </a:rPr>
              <a:t>double </a:t>
            </a:r>
            <a:r>
              <a:rPr kumimoji="1" lang="en-US" altLang="zh-CN" sz="1800" dirty="0">
                <a:latin typeface="Tahoma" panose="020B0604030504040204" pitchFamily="34" charset="0"/>
              </a:rPr>
              <a:t>temp;</a:t>
            </a:r>
            <a:endParaRPr kumimoji="1" lang="en-US" altLang="zh-CN" sz="1800" dirty="0">
              <a:latin typeface="Tahom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dirty="0">
                <a:latin typeface="Tahoma" panose="020B0604030504040204" pitchFamily="34" charset="0"/>
              </a:rPr>
              <a:t>	temp = v1;</a:t>
            </a:r>
            <a:endParaRPr kumimoji="1" lang="en-US" altLang="zh-CN" sz="1800" dirty="0">
              <a:latin typeface="Tahom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dirty="0">
                <a:latin typeface="Tahoma" panose="020B0604030504040204" pitchFamily="34" charset="0"/>
              </a:rPr>
              <a:t>	v1 = v2;</a:t>
            </a:r>
            <a:endParaRPr kumimoji="1" lang="en-US" altLang="zh-CN" sz="1800" dirty="0">
              <a:latin typeface="Tahom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dirty="0">
                <a:latin typeface="Tahoma" panose="020B0604030504040204" pitchFamily="34" charset="0"/>
              </a:rPr>
              <a:t>	v2 = temp;</a:t>
            </a:r>
            <a:endParaRPr kumimoji="1" lang="en-US" altLang="zh-CN" sz="1800" dirty="0">
              <a:latin typeface="Tahom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dirty="0">
                <a:latin typeface="Tahoma" panose="020B0604030504040204" pitchFamily="34" charset="0"/>
              </a:rPr>
              <a:t>}</a:t>
            </a:r>
            <a:endParaRPr kumimoji="1" lang="en-US" altLang="zh-CN" sz="1800" dirty="0">
              <a:latin typeface="Tahoma" panose="020B0604030504040204" pitchFamily="34" charset="0"/>
            </a:endParaRPr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6096000" y="4218241"/>
            <a:ext cx="4321175" cy="20240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miter lim="800000"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dirty="0">
                <a:latin typeface="Tahoma" panose="020B0604030504040204" pitchFamily="34" charset="0"/>
              </a:rPr>
              <a:t>void Swap(</a:t>
            </a:r>
            <a:r>
              <a:rPr kumimoji="1" lang="en-US" altLang="zh-CN" sz="1800" dirty="0">
                <a:solidFill>
                  <a:srgbClr val="FF0000"/>
                </a:solidFill>
                <a:latin typeface="Tahoma" panose="020B0604030504040204" pitchFamily="34" charset="0"/>
              </a:rPr>
              <a:t>string</a:t>
            </a:r>
            <a:r>
              <a:rPr kumimoji="1" lang="en-US" altLang="zh-CN" sz="1800" dirty="0">
                <a:latin typeface="Tahoma" panose="020B0604030504040204" pitchFamily="34" charset="0"/>
              </a:rPr>
              <a:t>&amp; v1,</a:t>
            </a:r>
            <a:r>
              <a:rPr kumimoji="1" lang="en-US" altLang="zh-CN" sz="1800" dirty="0">
                <a:solidFill>
                  <a:srgbClr val="FF0000"/>
                </a:solidFill>
                <a:latin typeface="Tahoma" panose="020B0604030504040204" pitchFamily="34" charset="0"/>
              </a:rPr>
              <a:t> string</a:t>
            </a:r>
            <a:r>
              <a:rPr kumimoji="1" lang="en-US" altLang="zh-CN" sz="1800" dirty="0">
                <a:latin typeface="Tahoma" panose="020B0604030504040204" pitchFamily="34" charset="0"/>
              </a:rPr>
              <a:t>&amp; v2)</a:t>
            </a:r>
            <a:endParaRPr kumimoji="1" lang="en-US" altLang="zh-CN" sz="1800" dirty="0">
              <a:latin typeface="Tahom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dirty="0">
                <a:latin typeface="Tahoma" panose="020B0604030504040204" pitchFamily="34" charset="0"/>
              </a:rPr>
              <a:t>{</a:t>
            </a:r>
            <a:endParaRPr kumimoji="1" lang="en-US" altLang="zh-CN" sz="1800" dirty="0">
              <a:latin typeface="Tahom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dirty="0">
                <a:latin typeface="Tahoma" panose="020B0604030504040204" pitchFamily="34" charset="0"/>
              </a:rPr>
              <a:t>	</a:t>
            </a:r>
            <a:r>
              <a:rPr kumimoji="1" lang="en-US" altLang="zh-CN" sz="1800" dirty="0">
                <a:solidFill>
                  <a:srgbClr val="FF0000"/>
                </a:solidFill>
                <a:latin typeface="Tahoma" panose="020B0604030504040204" pitchFamily="34" charset="0"/>
              </a:rPr>
              <a:t>string </a:t>
            </a:r>
            <a:r>
              <a:rPr kumimoji="1" lang="en-US" altLang="zh-CN" sz="1800" dirty="0">
                <a:latin typeface="Tahoma" panose="020B0604030504040204" pitchFamily="34" charset="0"/>
              </a:rPr>
              <a:t>temp;</a:t>
            </a:r>
            <a:endParaRPr kumimoji="1" lang="en-US" altLang="zh-CN" sz="1800" dirty="0">
              <a:latin typeface="Tahom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dirty="0">
                <a:latin typeface="Tahoma" panose="020B0604030504040204" pitchFamily="34" charset="0"/>
              </a:rPr>
              <a:t>	temp = v1;</a:t>
            </a:r>
            <a:endParaRPr kumimoji="1" lang="en-US" altLang="zh-CN" sz="1800" dirty="0">
              <a:latin typeface="Tahom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dirty="0">
                <a:latin typeface="Tahoma" panose="020B0604030504040204" pitchFamily="34" charset="0"/>
              </a:rPr>
              <a:t>	v1 = v2;</a:t>
            </a:r>
            <a:endParaRPr kumimoji="1" lang="en-US" altLang="zh-CN" sz="1800" dirty="0">
              <a:latin typeface="Tahom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dirty="0">
                <a:latin typeface="Tahoma" panose="020B0604030504040204" pitchFamily="34" charset="0"/>
              </a:rPr>
              <a:t>	v2 = temp;</a:t>
            </a:r>
            <a:endParaRPr kumimoji="1" lang="en-US" altLang="zh-CN" sz="1800" dirty="0">
              <a:latin typeface="Tahom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dirty="0">
                <a:latin typeface="Tahoma" panose="020B0604030504040204" pitchFamily="34" charset="0"/>
              </a:rPr>
              <a:t>}</a:t>
            </a:r>
            <a:endParaRPr kumimoji="1" lang="en-US" altLang="zh-CN" sz="1800" dirty="0">
              <a:latin typeface="Tahoma" panose="020B0604030504040204" pitchFamily="34" charset="0"/>
            </a:endParaRPr>
          </a:p>
        </p:txBody>
      </p:sp>
      <p:grpSp>
        <p:nvGrpSpPr>
          <p:cNvPr id="17" name="Group 14"/>
          <p:cNvGrpSpPr/>
          <p:nvPr/>
        </p:nvGrpSpPr>
        <p:grpSpPr bwMode="auto">
          <a:xfrm>
            <a:off x="1774827" y="3804889"/>
            <a:ext cx="4914901" cy="2401888"/>
            <a:chOff x="66" y="2077"/>
            <a:chExt cx="3096" cy="1513"/>
          </a:xfrm>
        </p:grpSpPr>
        <p:sp>
          <p:nvSpPr>
            <p:cNvPr id="18" name="Oval 10"/>
            <p:cNvSpPr>
              <a:spLocks noChangeArrowheads="1"/>
            </p:cNvSpPr>
            <p:nvPr/>
          </p:nvSpPr>
          <p:spPr bwMode="auto">
            <a:xfrm>
              <a:off x="2210" y="2077"/>
              <a:ext cx="952" cy="363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/>
            </a:p>
          </p:txBody>
        </p:sp>
        <p:sp>
          <p:nvSpPr>
            <p:cNvPr id="19" name="AutoShape 11"/>
            <p:cNvSpPr>
              <a:spLocks noChangeArrowheads="1"/>
            </p:cNvSpPr>
            <p:nvPr/>
          </p:nvSpPr>
          <p:spPr bwMode="auto">
            <a:xfrm>
              <a:off x="66" y="2552"/>
              <a:ext cx="2313" cy="1038"/>
            </a:xfrm>
            <a:prstGeom prst="wedgeRoundRectCallout">
              <a:avLst>
                <a:gd name="adj1" fmla="val 48626"/>
                <a:gd name="adj2" fmla="val -64606"/>
                <a:gd name="adj3" fmla="val 16667"/>
              </a:avLst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FF0000"/>
                </a:buClr>
                <a:buChar char="•"/>
                <a:defRPr sz="32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1" lang="zh-CN" altLang="en-US" sz="2400" dirty="0">
                  <a:latin typeface="Tahoma" panose="020B0604030504040204" pitchFamily="34" charset="0"/>
                </a:rPr>
                <a:t>三个函数除了所处理对象的类型不同之外，代码几乎完全相同。即：三个函数功能类似。</a:t>
              </a:r>
              <a:endParaRPr kumimoji="1" lang="zh-CN" altLang="en-US" sz="2400" dirty="0">
                <a:latin typeface="Tahoma" panose="020B060403050404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14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marL="0" lvl="2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函数模板（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  <a:sym typeface="+mn-ea"/>
              </a:rPr>
              <a:t>Function template）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学论网-矩形 1"/>
          <p:cNvSpPr/>
          <p:nvPr/>
        </p:nvSpPr>
        <p:spPr>
          <a:xfrm>
            <a:off x="684530" y="1766570"/>
            <a:ext cx="10661015" cy="4761865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813104" y="1766331"/>
            <a:ext cx="4236326" cy="4115294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miter lim="800000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en-US" altLang="zh-CN" sz="2000" dirty="0">
                <a:solidFill>
                  <a:srgbClr val="CC0000"/>
                </a:solidFill>
              </a:rPr>
              <a:t>//</a:t>
            </a:r>
            <a:r>
              <a:rPr kumimoji="1" lang="zh-CN" altLang="en-US" sz="2000" dirty="0">
                <a:solidFill>
                  <a:srgbClr val="CC0000"/>
                </a:solidFill>
              </a:rPr>
              <a:t>此函数模板可取代上述三函数</a:t>
            </a:r>
            <a:endParaRPr kumimoji="1" lang="zh-CN" altLang="en-US" sz="2000" dirty="0">
              <a:solidFill>
                <a:srgbClr val="CC0000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en-US" altLang="zh-CN" sz="2000" dirty="0">
                <a:solidFill>
                  <a:srgbClr val="CC0000"/>
                </a:solidFill>
              </a:rPr>
              <a:t>//</a:t>
            </a:r>
            <a:r>
              <a:rPr kumimoji="1" lang="zh-CN" altLang="en-US" sz="2000" dirty="0">
                <a:solidFill>
                  <a:srgbClr val="CC0000"/>
                </a:solidFill>
              </a:rPr>
              <a:t>的作用</a:t>
            </a:r>
            <a:endParaRPr kumimoji="1" lang="zh-CN" altLang="en-US" sz="2000" dirty="0">
              <a:solidFill>
                <a:srgbClr val="CC0000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endParaRPr kumimoji="1" lang="zh-CN" altLang="en-US" sz="2000" dirty="0">
              <a:solidFill>
                <a:srgbClr val="FF0000"/>
              </a:solidFill>
              <a:latin typeface="Tahoma" panose="020B060403050404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en-US" altLang="zh-CN" sz="2000" dirty="0">
                <a:solidFill>
                  <a:srgbClr val="FF0000"/>
                </a:solidFill>
                <a:latin typeface="Tahoma" panose="020B0604030504040204" pitchFamily="34" charset="0"/>
              </a:rPr>
              <a:t>template</a:t>
            </a:r>
            <a:r>
              <a:rPr kumimoji="1" lang="en-US" altLang="zh-CN" sz="2000" dirty="0">
                <a:solidFill>
                  <a:schemeClr val="hlink"/>
                </a:solidFill>
                <a:latin typeface="Tahoma" panose="020B0604030504040204" pitchFamily="34" charset="0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Tahoma" panose="020B0604030504040204" pitchFamily="34" charset="0"/>
              </a:rPr>
              <a:t>&lt;</a:t>
            </a:r>
            <a:r>
              <a:rPr kumimoji="1" lang="en-US" altLang="zh-CN" sz="2000" dirty="0" err="1">
                <a:solidFill>
                  <a:srgbClr val="FF0000"/>
                </a:solidFill>
                <a:latin typeface="Tahoma" panose="020B0604030504040204" pitchFamily="34" charset="0"/>
              </a:rPr>
              <a:t>typename</a:t>
            </a:r>
            <a:r>
              <a:rPr kumimoji="1" lang="en-US" altLang="zh-CN" sz="2000" dirty="0">
                <a:solidFill>
                  <a:srgbClr val="FF0000"/>
                </a:solidFill>
                <a:latin typeface="Tahoma" panose="020B0604030504040204" pitchFamily="34" charset="0"/>
              </a:rPr>
              <a:t> T&gt;</a:t>
            </a:r>
            <a:endParaRPr kumimoji="1" lang="en-US" altLang="zh-CN" sz="2000" dirty="0">
              <a:solidFill>
                <a:srgbClr val="FF0000"/>
              </a:solidFill>
              <a:latin typeface="Tahoma" panose="020B060403050404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en-US" altLang="zh-CN" sz="2000" dirty="0">
                <a:latin typeface="Tahoma" panose="020B0604030504040204" pitchFamily="34" charset="0"/>
              </a:rPr>
              <a:t>void Swap( </a:t>
            </a:r>
            <a:r>
              <a:rPr kumimoji="1" lang="en-US" altLang="zh-CN" sz="2000" dirty="0">
                <a:solidFill>
                  <a:srgbClr val="FF0000"/>
                </a:solidFill>
                <a:latin typeface="Tahoma" panose="020B0604030504040204" pitchFamily="34" charset="0"/>
              </a:rPr>
              <a:t>T</a:t>
            </a:r>
            <a:r>
              <a:rPr kumimoji="1" lang="en-US" altLang="zh-CN" sz="2000" dirty="0">
                <a:latin typeface="Tahoma" panose="020B0604030504040204" pitchFamily="34" charset="0"/>
              </a:rPr>
              <a:t>&amp; v1,</a:t>
            </a:r>
            <a:r>
              <a:rPr kumimoji="1" lang="en-US" altLang="zh-CN" sz="2000" dirty="0">
                <a:solidFill>
                  <a:schemeClr val="folHlink"/>
                </a:solidFill>
                <a:latin typeface="Tahoma" panose="020B0604030504040204" pitchFamily="34" charset="0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Tahoma" panose="020B0604030504040204" pitchFamily="34" charset="0"/>
              </a:rPr>
              <a:t>T</a:t>
            </a:r>
            <a:r>
              <a:rPr kumimoji="1" lang="en-US" altLang="zh-CN" sz="2000" dirty="0">
                <a:latin typeface="Tahoma" panose="020B0604030504040204" pitchFamily="34" charset="0"/>
              </a:rPr>
              <a:t>&amp; v2)</a:t>
            </a:r>
            <a:endParaRPr kumimoji="1" lang="en-US" altLang="zh-CN" sz="2000" dirty="0">
              <a:latin typeface="Tahoma" panose="020B060403050404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en-US" altLang="zh-CN" sz="2000" dirty="0">
                <a:latin typeface="Tahoma" panose="020B0604030504040204" pitchFamily="34" charset="0"/>
              </a:rPr>
              <a:t>{</a:t>
            </a:r>
            <a:endParaRPr kumimoji="1" lang="en-US" altLang="zh-CN" sz="2000" dirty="0">
              <a:latin typeface="Tahoma" panose="020B060403050404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en-US" altLang="zh-CN" sz="2000" dirty="0">
                <a:latin typeface="Tahoma" panose="020B0604030504040204" pitchFamily="34" charset="0"/>
              </a:rPr>
              <a:t>       T temp;</a:t>
            </a:r>
            <a:endParaRPr kumimoji="1" lang="en-US" altLang="zh-CN" sz="2000" dirty="0">
              <a:latin typeface="Tahoma" panose="020B060403050404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en-US" altLang="zh-CN" sz="2000" dirty="0">
                <a:latin typeface="Tahoma" panose="020B0604030504040204" pitchFamily="34" charset="0"/>
              </a:rPr>
              <a:t>       temp = v1;</a:t>
            </a:r>
            <a:endParaRPr kumimoji="1" lang="en-US" altLang="zh-CN" sz="2000" dirty="0">
              <a:latin typeface="Tahoma" panose="020B060403050404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en-US" altLang="zh-CN" sz="2000" dirty="0">
                <a:latin typeface="Tahoma" panose="020B0604030504040204" pitchFamily="34" charset="0"/>
              </a:rPr>
              <a:t>       v1 = v2;</a:t>
            </a:r>
            <a:endParaRPr kumimoji="1" lang="en-US" altLang="zh-CN" sz="2000" dirty="0">
              <a:latin typeface="Tahoma" panose="020B060403050404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en-US" altLang="zh-CN" sz="2000" dirty="0">
                <a:latin typeface="Tahoma" panose="020B0604030504040204" pitchFamily="34" charset="0"/>
              </a:rPr>
              <a:t>       v2 = temp;</a:t>
            </a:r>
            <a:endParaRPr kumimoji="1" lang="en-US" altLang="zh-CN" sz="2000" dirty="0">
              <a:latin typeface="Tahoma" panose="020B0604030504040204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en-US" altLang="zh-CN" sz="2000" dirty="0">
                <a:latin typeface="Tahoma" panose="020B0604030504040204" pitchFamily="34" charset="0"/>
              </a:rPr>
              <a:t>}</a:t>
            </a:r>
            <a:endParaRPr kumimoji="1" lang="en-US" altLang="zh-CN" sz="2000" dirty="0">
              <a:latin typeface="Tahoma" panose="020B060403050404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494492" y="1807853"/>
            <a:ext cx="5452669" cy="4032250"/>
            <a:chOff x="5494492" y="1807853"/>
            <a:chExt cx="5452669" cy="4032250"/>
          </a:xfrm>
        </p:grpSpPr>
        <p:grpSp>
          <p:nvGrpSpPr>
            <p:cNvPr id="21" name="Group 17"/>
            <p:cNvGrpSpPr/>
            <p:nvPr/>
          </p:nvGrpSpPr>
          <p:grpSpPr bwMode="auto">
            <a:xfrm>
              <a:off x="6338648" y="1807853"/>
              <a:ext cx="4608513" cy="4032250"/>
              <a:chOff x="2744" y="799"/>
              <a:chExt cx="2903" cy="2540"/>
            </a:xfrm>
          </p:grpSpPr>
          <p:sp>
            <p:nvSpPr>
              <p:cNvPr id="23" name="Text Box 6"/>
              <p:cNvSpPr txBox="1">
                <a:spLocks noChangeArrowheads="1"/>
              </p:cNvSpPr>
              <p:nvPr/>
            </p:nvSpPr>
            <p:spPr bwMode="auto">
              <a:xfrm>
                <a:off x="2744" y="1434"/>
                <a:ext cx="2789" cy="102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bg1">
                    <a:lumMod val="65000"/>
                  </a:schemeClr>
                </a:solidFill>
                <a:miter lim="800000"/>
              </a:ln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0000"/>
                  </a:buClr>
                  <a:buChar char="•"/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000" dirty="0">
                    <a:solidFill>
                      <a:srgbClr val="FF0000"/>
                    </a:solidFill>
                    <a:latin typeface="Tahoma" panose="020B0604030504040204" pitchFamily="34" charset="0"/>
                  </a:rPr>
                  <a:t>template  &lt; </a:t>
                </a:r>
                <a:r>
                  <a:rPr kumimoji="1" lang="zh-CN" altLang="en-US" sz="2000" dirty="0">
                    <a:solidFill>
                      <a:srgbClr val="FF0000"/>
                    </a:solidFill>
                    <a:latin typeface="Tahoma" panose="020B0604030504040204" pitchFamily="34" charset="0"/>
                  </a:rPr>
                  <a:t>模板形参表 </a:t>
                </a:r>
                <a:r>
                  <a:rPr kumimoji="1" lang="en-US" altLang="zh-CN" sz="2000" dirty="0">
                    <a:solidFill>
                      <a:srgbClr val="FF0000"/>
                    </a:solidFill>
                    <a:latin typeface="Tahoma" panose="020B0604030504040204" pitchFamily="34" charset="0"/>
                  </a:rPr>
                  <a:t>&gt;</a:t>
                </a:r>
                <a:endParaRPr kumimoji="1" lang="en-US" altLang="zh-CN" sz="2000" dirty="0">
                  <a:solidFill>
                    <a:srgbClr val="FF0000"/>
                  </a:solidFill>
                  <a:latin typeface="Tahoma" panose="020B0604030504040204" pitchFamily="34" charset="0"/>
                </a:endParaRPr>
              </a:p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2000" dirty="0">
                    <a:latin typeface="Tahoma" panose="020B0604030504040204" pitchFamily="34" charset="0"/>
                  </a:rPr>
                  <a:t>返回值类型 函数名（形式参数列表） </a:t>
                </a:r>
                <a:endParaRPr kumimoji="1" lang="zh-CN" altLang="en-US" sz="2000" dirty="0">
                  <a:latin typeface="Tahoma" panose="020B0604030504040204" pitchFamily="34" charset="0"/>
                </a:endParaRPr>
              </a:p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000" dirty="0">
                    <a:latin typeface="Tahoma" panose="020B0604030504040204" pitchFamily="34" charset="0"/>
                  </a:rPr>
                  <a:t>{</a:t>
                </a:r>
                <a:endParaRPr kumimoji="1" lang="en-US" altLang="zh-CN" sz="2000" dirty="0">
                  <a:latin typeface="Tahoma" panose="020B0604030504040204" pitchFamily="34" charset="0"/>
                </a:endParaRPr>
              </a:p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000" dirty="0">
                    <a:latin typeface="Tahoma" panose="020B0604030504040204" pitchFamily="34" charset="0"/>
                  </a:rPr>
                  <a:t>       </a:t>
                </a:r>
                <a:r>
                  <a:rPr kumimoji="1" lang="zh-CN" altLang="en-US" sz="2000" dirty="0">
                    <a:latin typeface="Tahoma" panose="020B0604030504040204" pitchFamily="34" charset="0"/>
                  </a:rPr>
                  <a:t>函数体语句</a:t>
                </a:r>
                <a:endParaRPr kumimoji="1" lang="zh-CN" altLang="en-US" sz="2000" dirty="0">
                  <a:latin typeface="Tahoma" panose="020B0604030504040204" pitchFamily="34" charset="0"/>
                </a:endParaRPr>
              </a:p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en-US" altLang="zh-CN" sz="2000" dirty="0">
                    <a:latin typeface="Tahoma" panose="020B0604030504040204" pitchFamily="34" charset="0"/>
                  </a:rPr>
                  <a:t>}</a:t>
                </a:r>
                <a:endParaRPr kumimoji="1" lang="en-US" altLang="zh-CN" sz="2000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24" name="AutoShape 11"/>
              <p:cNvSpPr>
                <a:spLocks noChangeArrowheads="1"/>
              </p:cNvSpPr>
              <p:nvPr/>
            </p:nvSpPr>
            <p:spPr bwMode="auto">
              <a:xfrm>
                <a:off x="4422" y="799"/>
                <a:ext cx="953" cy="272"/>
              </a:xfrm>
              <a:prstGeom prst="wedgeRoundRectCallout">
                <a:avLst>
                  <a:gd name="adj1" fmla="val -67523"/>
                  <a:gd name="adj2" fmla="val 198162"/>
                  <a:gd name="adj3" fmla="val 16667"/>
                </a:avLst>
              </a:prstGeom>
              <a:noFill/>
              <a:ln w="9525">
                <a:solidFill>
                  <a:srgbClr val="FF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0000"/>
                  </a:buClr>
                  <a:buChar char="•"/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2000">
                    <a:latin typeface="Tahoma" panose="020B0604030504040204" pitchFamily="34" charset="0"/>
                  </a:rPr>
                  <a:t>不能为空</a:t>
                </a:r>
                <a:endParaRPr kumimoji="1" lang="zh-CN" altLang="en-US" sz="2000">
                  <a:latin typeface="Tahoma" panose="020B0604030504040204" pitchFamily="34" charset="0"/>
                </a:endParaRPr>
              </a:p>
            </p:txBody>
          </p:sp>
          <p:sp>
            <p:nvSpPr>
              <p:cNvPr id="25" name="AutoShape 12"/>
              <p:cNvSpPr>
                <a:spLocks noChangeArrowheads="1"/>
              </p:cNvSpPr>
              <p:nvPr/>
            </p:nvSpPr>
            <p:spPr bwMode="auto">
              <a:xfrm>
                <a:off x="4332" y="2568"/>
                <a:ext cx="1315" cy="771"/>
              </a:xfrm>
              <a:prstGeom prst="wedgeRoundRectCallout">
                <a:avLst>
                  <a:gd name="adj1" fmla="val -20875"/>
                  <a:gd name="adj2" fmla="val -139495"/>
                  <a:gd name="adj3" fmla="val 16667"/>
                </a:avLst>
              </a:prstGeom>
              <a:noFill/>
              <a:ln w="9525">
                <a:solidFill>
                  <a:srgbClr val="FF00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FF0000"/>
                  </a:buClr>
                  <a:buChar char="•"/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2000">
                    <a:highlight>
                      <a:srgbClr val="FFFF00"/>
                    </a:highlight>
                    <a:latin typeface="Tahoma" panose="020B0604030504040204" pitchFamily="34" charset="0"/>
                  </a:rPr>
                  <a:t>必须包含模板形参表中出现的所有形参</a:t>
                </a:r>
                <a:endParaRPr kumimoji="1" lang="zh-CN" altLang="en-US" sz="2000">
                  <a:highlight>
                    <a:srgbClr val="FFFF00"/>
                  </a:highlight>
                  <a:latin typeface="Tahoma" panose="020B0604030504040204" pitchFamily="34" charset="0"/>
                </a:endParaRPr>
              </a:p>
            </p:txBody>
          </p:sp>
          <p:sp>
            <p:nvSpPr>
              <p:cNvPr id="26" name="Text Box 16"/>
              <p:cNvSpPr txBox="1">
                <a:spLocks noChangeArrowheads="1"/>
              </p:cNvSpPr>
              <p:nvPr/>
            </p:nvSpPr>
            <p:spPr bwMode="auto">
              <a:xfrm>
                <a:off x="2789" y="1071"/>
                <a:ext cx="1590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0000"/>
                  </a:buClr>
                  <a:buChar char="•"/>
                  <a:defRPr sz="32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2000" dirty="0"/>
                  <a:t>函数模板的一般形式</a:t>
                </a:r>
                <a:endParaRPr kumimoji="1" lang="zh-CN" altLang="en-US" sz="2000" dirty="0"/>
              </a:p>
            </p:txBody>
          </p:sp>
        </p:grpSp>
        <p:sp>
          <p:nvSpPr>
            <p:cNvPr id="2" name="箭头: 右 1"/>
            <p:cNvSpPr/>
            <p:nvPr/>
          </p:nvSpPr>
          <p:spPr>
            <a:xfrm>
              <a:off x="5494492" y="3560496"/>
              <a:ext cx="477430" cy="283221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Text Box 13"/>
          <p:cNvSpPr txBox="1">
            <a:spLocks noChangeArrowheads="1"/>
          </p:cNvSpPr>
          <p:nvPr/>
        </p:nvSpPr>
        <p:spPr bwMode="auto">
          <a:xfrm>
            <a:off x="4606069" y="5489274"/>
            <a:ext cx="7488237" cy="965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FF0000"/>
              </a:buClr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400" dirty="0">
                <a:latin typeface="Tahoma" panose="020B0604030504040204" pitchFamily="34" charset="0"/>
              </a:rPr>
              <a:t>模板形参表形式如下：</a:t>
            </a:r>
            <a:endParaRPr kumimoji="1" lang="zh-CN" altLang="en-US" sz="2400" dirty="0">
              <a:latin typeface="Tahoma" panose="020B0604030504040204" pitchFamily="34" charset="0"/>
            </a:endParaRPr>
          </a:p>
          <a:p>
            <a:pPr lvl="1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200" dirty="0" err="1">
                <a:solidFill>
                  <a:srgbClr val="FF0000"/>
                </a:solidFill>
                <a:latin typeface="Tahoma" panose="020B0604030504040204" pitchFamily="34" charset="0"/>
              </a:rPr>
              <a:t>typename</a:t>
            </a:r>
            <a:r>
              <a:rPr kumimoji="1" lang="en-US" altLang="zh-CN" sz="2200" dirty="0">
                <a:solidFill>
                  <a:srgbClr val="FF0000"/>
                </a:solidFill>
                <a:latin typeface="Tahoma" panose="020B0604030504040204" pitchFamily="34" charset="0"/>
              </a:rPr>
              <a:t> </a:t>
            </a:r>
            <a:r>
              <a:rPr kumimoji="1" lang="zh-CN" altLang="en-US" sz="2200" dirty="0">
                <a:solidFill>
                  <a:schemeClr val="tx2"/>
                </a:solidFill>
                <a:latin typeface="Tahoma" panose="020B0604030504040204" pitchFamily="34" charset="0"/>
              </a:rPr>
              <a:t>模板形参</a:t>
            </a:r>
            <a:r>
              <a:rPr kumimoji="1" lang="en-US" altLang="zh-CN" sz="2200" dirty="0">
                <a:solidFill>
                  <a:schemeClr val="tx2"/>
                </a:solidFill>
                <a:latin typeface="Tahoma" panose="020B0604030504040204" pitchFamily="34" charset="0"/>
              </a:rPr>
              <a:t>1, </a:t>
            </a:r>
            <a:r>
              <a:rPr kumimoji="1" lang="en-US" altLang="zh-CN" sz="2200" dirty="0" err="1">
                <a:solidFill>
                  <a:srgbClr val="FF0000"/>
                </a:solidFill>
                <a:latin typeface="Tahoma" panose="020B0604030504040204" pitchFamily="34" charset="0"/>
              </a:rPr>
              <a:t>typename</a:t>
            </a:r>
            <a:r>
              <a:rPr kumimoji="1" lang="en-US" altLang="zh-CN" sz="2200" dirty="0">
                <a:solidFill>
                  <a:srgbClr val="FF0000"/>
                </a:solidFill>
                <a:latin typeface="Tahoma" panose="020B0604030504040204" pitchFamily="34" charset="0"/>
              </a:rPr>
              <a:t> </a:t>
            </a:r>
            <a:r>
              <a:rPr kumimoji="1" lang="zh-CN" altLang="en-US" sz="2200" dirty="0">
                <a:solidFill>
                  <a:schemeClr val="tx2"/>
                </a:solidFill>
                <a:latin typeface="Tahoma" panose="020B0604030504040204" pitchFamily="34" charset="0"/>
              </a:rPr>
              <a:t>模板形参</a:t>
            </a:r>
            <a:r>
              <a:rPr kumimoji="1" lang="en-US" altLang="zh-CN" sz="2200" dirty="0">
                <a:solidFill>
                  <a:schemeClr val="tx2"/>
                </a:solidFill>
                <a:latin typeface="Tahoma" panose="020B0604030504040204" pitchFamily="34" charset="0"/>
              </a:rPr>
              <a:t>2, </a:t>
            </a:r>
            <a:r>
              <a:rPr kumimoji="1" lang="en-US" altLang="zh-CN" sz="2200" dirty="0">
                <a:solidFill>
                  <a:schemeClr val="tx2"/>
                </a:solidFill>
                <a:latin typeface="Times New Roman" panose="02020603050405020304" pitchFamily="18" charset="0"/>
              </a:rPr>
              <a:t>…</a:t>
            </a:r>
            <a:endParaRPr kumimoji="1" lang="en-US" altLang="zh-CN" sz="2200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14" grpId="0" bldLvl="0" animBg="1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marL="0" lvl="2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函数模板 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  <a:sym typeface="+mn-ea"/>
              </a:rPr>
              <a:t>实例化（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  <a:sym typeface="+mn-ea"/>
              </a:rPr>
              <a:t>instantiation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733082" y="1975258"/>
            <a:ext cx="6525474" cy="4247317"/>
          </a:xfrm>
          <a:prstGeom prst="rect">
            <a:avLst/>
          </a:prstGeom>
          <a:noFill/>
          <a:ln w="9525">
            <a:solidFill>
              <a:srgbClr val="FF00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en-US" sz="1800" dirty="0"/>
              <a:t>int main() </a:t>
            </a:r>
            <a:endParaRPr kumimoji="1" lang="en-US" altLang="en-US" sz="18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en-US" sz="1800" dirty="0"/>
              <a:t>{</a:t>
            </a:r>
            <a:endParaRPr kumimoji="1" lang="en-US" altLang="en-US" sz="18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dirty="0"/>
              <a:t>     </a:t>
            </a:r>
            <a:r>
              <a:rPr kumimoji="1" lang="en-US" altLang="en-US" sz="1800" dirty="0"/>
              <a:t>std::string s1("rabbit"), s2("bear");</a:t>
            </a:r>
            <a:endParaRPr kumimoji="1" lang="en-US" altLang="en-US" sz="18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dirty="0"/>
              <a:t>     </a:t>
            </a:r>
            <a:r>
              <a:rPr kumimoji="1" lang="en-US" altLang="en-US" sz="1800" dirty="0"/>
              <a:t>int iv1 = 3, iv2 = 5;</a:t>
            </a:r>
            <a:endParaRPr kumimoji="1" lang="en-US" altLang="en-US" sz="18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dirty="0"/>
              <a:t>     </a:t>
            </a:r>
            <a:r>
              <a:rPr kumimoji="1" lang="en-US" altLang="en-US" sz="1800" dirty="0"/>
              <a:t>double dv1 = 2.8, dv2 = 8.5;</a:t>
            </a:r>
            <a:endParaRPr kumimoji="1" lang="en-US" altLang="en-US" sz="18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kumimoji="1" lang="en-US" altLang="en-US" sz="18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dirty="0"/>
              <a:t>     </a:t>
            </a:r>
            <a:r>
              <a:rPr kumimoji="1" lang="en-US" altLang="en-US" sz="1800" dirty="0">
                <a:solidFill>
                  <a:srgbClr val="CC0000"/>
                </a:solidFill>
              </a:rPr>
              <a:t>// </a:t>
            </a:r>
            <a:r>
              <a:rPr kumimoji="1" lang="en-US" altLang="en-US" sz="1800" dirty="0" err="1">
                <a:solidFill>
                  <a:srgbClr val="CC0000"/>
                </a:solidFill>
              </a:rPr>
              <a:t>调用函数模板的实例Swap</a:t>
            </a:r>
            <a:r>
              <a:rPr kumimoji="1" lang="en-US" altLang="en-US" sz="1800" dirty="0">
                <a:solidFill>
                  <a:srgbClr val="CC0000"/>
                </a:solidFill>
              </a:rPr>
              <a:t>(string&amp;, string&amp;)</a:t>
            </a:r>
            <a:endParaRPr kumimoji="1" lang="en-US" altLang="en-US" sz="1800" dirty="0">
              <a:solidFill>
                <a:srgbClr val="CC0000"/>
              </a:solidFill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dirty="0"/>
              <a:t>     S</a:t>
            </a:r>
            <a:r>
              <a:rPr kumimoji="1" lang="en-US" altLang="en-US" sz="1800" dirty="0"/>
              <a:t>wap(s1, s2);	</a:t>
            </a:r>
            <a:endParaRPr kumimoji="1" lang="en-US" altLang="zh-CN" sz="18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kumimoji="1" lang="en-US" altLang="zh-CN" sz="18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dirty="0"/>
              <a:t>     </a:t>
            </a:r>
            <a:r>
              <a:rPr kumimoji="1" lang="en-US" altLang="en-US" sz="1800" dirty="0">
                <a:solidFill>
                  <a:srgbClr val="CC0000"/>
                </a:solidFill>
              </a:rPr>
              <a:t>// </a:t>
            </a:r>
            <a:r>
              <a:rPr kumimoji="1" lang="en-US" altLang="en-US" sz="1800" dirty="0" err="1">
                <a:solidFill>
                  <a:srgbClr val="CC0000"/>
                </a:solidFill>
              </a:rPr>
              <a:t>调用函数模板的实例Swap</a:t>
            </a:r>
            <a:r>
              <a:rPr kumimoji="1" lang="en-US" altLang="en-US" sz="1800" dirty="0">
                <a:solidFill>
                  <a:srgbClr val="CC0000"/>
                </a:solidFill>
              </a:rPr>
              <a:t>(int&amp;,</a:t>
            </a:r>
            <a:r>
              <a:rPr kumimoji="1" lang="en-US" altLang="zh-CN" sz="1800" dirty="0">
                <a:solidFill>
                  <a:srgbClr val="CC0000"/>
                </a:solidFill>
              </a:rPr>
              <a:t> </a:t>
            </a:r>
            <a:r>
              <a:rPr kumimoji="1" lang="en-US" altLang="en-US" sz="1800" dirty="0">
                <a:solidFill>
                  <a:srgbClr val="CC0000"/>
                </a:solidFill>
              </a:rPr>
              <a:t>int&amp;)</a:t>
            </a:r>
            <a:endParaRPr kumimoji="1" lang="en-US" altLang="en-US" sz="1800" dirty="0">
              <a:solidFill>
                <a:srgbClr val="CC0000"/>
              </a:solidFill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dirty="0"/>
              <a:t>     S</a:t>
            </a:r>
            <a:r>
              <a:rPr kumimoji="1" lang="en-US" altLang="en-US" sz="1800" dirty="0"/>
              <a:t>wap(iv1, iv2);	</a:t>
            </a:r>
            <a:r>
              <a:rPr kumimoji="1" lang="en-US" altLang="zh-CN" sz="1800" dirty="0"/>
              <a:t> </a:t>
            </a:r>
            <a:endParaRPr kumimoji="1" lang="en-US" altLang="zh-CN" sz="18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kumimoji="1" lang="en-US" altLang="zh-CN" sz="18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dirty="0"/>
              <a:t>    </a:t>
            </a:r>
            <a:r>
              <a:rPr kumimoji="1" lang="en-US" altLang="en-US" sz="1800" dirty="0">
                <a:solidFill>
                  <a:srgbClr val="CC0000"/>
                </a:solidFill>
              </a:rPr>
              <a:t>// </a:t>
            </a:r>
            <a:r>
              <a:rPr kumimoji="1" lang="en-US" altLang="en-US" sz="1800" dirty="0" err="1">
                <a:solidFill>
                  <a:srgbClr val="CC0000"/>
                </a:solidFill>
              </a:rPr>
              <a:t>调用Swap的</a:t>
            </a:r>
            <a:r>
              <a:rPr kumimoji="1" lang="zh-CN" altLang="en-US" sz="1800" dirty="0">
                <a:solidFill>
                  <a:srgbClr val="CC0000"/>
                </a:solidFill>
              </a:rPr>
              <a:t>实例</a:t>
            </a:r>
            <a:r>
              <a:rPr kumimoji="1" lang="en-US" altLang="zh-CN" sz="1800" dirty="0">
                <a:solidFill>
                  <a:srgbClr val="CC0000"/>
                </a:solidFill>
              </a:rPr>
              <a:t>Swap(double&amp;, double&amp;)</a:t>
            </a:r>
            <a:endParaRPr kumimoji="1" lang="en-US" altLang="zh-CN" sz="1800" dirty="0">
              <a:solidFill>
                <a:srgbClr val="CC0000"/>
              </a:solidFill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sz="1800" dirty="0"/>
              <a:t>     S</a:t>
            </a:r>
            <a:r>
              <a:rPr kumimoji="1" lang="en-US" altLang="en-US" sz="1800" dirty="0"/>
              <a:t>wap(dv1, dv2);	</a:t>
            </a:r>
            <a:endParaRPr kumimoji="1" lang="en-US" altLang="en-US" sz="18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en-US" sz="1800" dirty="0"/>
              <a:t>} </a:t>
            </a:r>
            <a:endParaRPr kumimoji="1" lang="en-US" altLang="en-US" sz="1800" dirty="0">
              <a:solidFill>
                <a:srgbClr val="CC0000"/>
              </a:solidFill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7666614" y="2491855"/>
            <a:ext cx="3662236" cy="212365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200" dirty="0"/>
              <a:t>函数模板的</a:t>
            </a:r>
            <a:r>
              <a:rPr lang="zh-CN" altLang="en-US" sz="2200" dirty="0">
                <a:solidFill>
                  <a:srgbClr val="FF0000"/>
                </a:solidFill>
              </a:rPr>
              <a:t>使用形式</a:t>
            </a:r>
            <a:endParaRPr lang="zh-CN" altLang="en-US" sz="2200" dirty="0">
              <a:solidFill>
                <a:srgbClr val="FF0000"/>
              </a:solidFill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200" dirty="0"/>
              <a:t>与普通函数</a:t>
            </a:r>
            <a:r>
              <a:rPr lang="zh-CN" altLang="en-US" sz="2200" dirty="0">
                <a:highlight>
                  <a:srgbClr val="FFFF00"/>
                </a:highlight>
              </a:rPr>
              <a:t>调用相同</a:t>
            </a:r>
            <a:r>
              <a:rPr lang="zh-CN" altLang="en-US" sz="2200" dirty="0"/>
              <a:t>。</a:t>
            </a:r>
            <a:endParaRPr lang="zh-CN" altLang="en-US" sz="22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zh-CN" sz="22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200" b="0" dirty="0"/>
              <a:t>请运行 </a:t>
            </a:r>
            <a:r>
              <a:rPr lang="en-US" altLang="zh-CN" sz="1800" b="0" dirty="0"/>
              <a:t>function-template.cpp</a:t>
            </a:r>
            <a:endParaRPr lang="en-US" altLang="zh-CN" sz="1800" b="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zh-CN" sz="220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200" dirty="0"/>
              <a:t>编译是如何完成实例化的？</a:t>
            </a:r>
            <a:endParaRPr lang="en-US" altLang="zh-CN" sz="2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</p:bldLst>
  </p:timing>
</p:sld>
</file>

<file path=ppt/tags/tag1.xml><?xml version="1.0" encoding="utf-8"?>
<p:tagLst xmlns:p="http://schemas.openxmlformats.org/presentationml/2006/main">
  <p:tag name="COMMONDATA" val="eyJoZGlkIjoiMDUxNjQxOGJmM2UzMDE1N2U0NWU1MzBkMTJkYTNkNjAifQ=="/>
</p:tagLst>
</file>

<file path=ppt/theme/theme1.xml><?xml version="1.0" encoding="utf-8"?>
<a:theme xmlns:a="http://schemas.openxmlformats.org/drawingml/2006/main" name="Office 主题​​">
  <a:themeElements>
    <a:clrScheme name="自定义 2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004723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10020</Words>
  <Application>WPS 演示</Application>
  <PresentationFormat>宽屏</PresentationFormat>
  <Paragraphs>760</Paragraphs>
  <Slides>36</Slides>
  <Notes>36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9" baseType="lpstr">
      <vt:lpstr>Arial</vt:lpstr>
      <vt:lpstr>宋体</vt:lpstr>
      <vt:lpstr>Wingdings</vt:lpstr>
      <vt:lpstr>微软雅黑</vt:lpstr>
      <vt:lpstr>Impact MT Std</vt:lpstr>
      <vt:lpstr>Tahoma</vt:lpstr>
      <vt:lpstr>Times New Roman</vt:lpstr>
      <vt:lpstr>等线</vt:lpstr>
      <vt:lpstr>Arial Unicode MS</vt:lpstr>
      <vt:lpstr>等线 Light</vt:lpstr>
      <vt:lpstr>Consolas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答辩-19</dc:title>
  <dc:creator>LP</dc:creator>
  <cp:lastModifiedBy>The dream of blue sea</cp:lastModifiedBy>
  <cp:revision>271</cp:revision>
  <dcterms:created xsi:type="dcterms:W3CDTF">2016-11-24T09:20:00Z</dcterms:created>
  <dcterms:modified xsi:type="dcterms:W3CDTF">2022-05-27T00:57:03Z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7E38F6AF0AEB4547AE4ACB4243E3DBEC</vt:lpwstr>
  </property>
</Properties>
</file>